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9"/>
  </p:notesMasterIdLst>
  <p:handoutMasterIdLst>
    <p:handoutMasterId r:id="rId40"/>
  </p:handoutMasterIdLst>
  <p:sldIdLst>
    <p:sldId id="256" r:id="rId2"/>
    <p:sldId id="257" r:id="rId3"/>
    <p:sldId id="291" r:id="rId4"/>
    <p:sldId id="259" r:id="rId5"/>
    <p:sldId id="292" r:id="rId6"/>
    <p:sldId id="261" r:id="rId7"/>
    <p:sldId id="262" r:id="rId8"/>
    <p:sldId id="289" r:id="rId9"/>
    <p:sldId id="263" r:id="rId10"/>
    <p:sldId id="264" r:id="rId11"/>
    <p:sldId id="265" r:id="rId12"/>
    <p:sldId id="266" r:id="rId13"/>
    <p:sldId id="267" r:id="rId14"/>
    <p:sldId id="293" r:id="rId15"/>
    <p:sldId id="269" r:id="rId16"/>
    <p:sldId id="270" r:id="rId17"/>
    <p:sldId id="271" r:id="rId18"/>
    <p:sldId id="272" r:id="rId19"/>
    <p:sldId id="273" r:id="rId20"/>
    <p:sldId id="296" r:id="rId21"/>
    <p:sldId id="294" r:id="rId22"/>
    <p:sldId id="275" r:id="rId23"/>
    <p:sldId id="276" r:id="rId24"/>
    <p:sldId id="299" r:id="rId25"/>
    <p:sldId id="277" r:id="rId26"/>
    <p:sldId id="278" r:id="rId27"/>
    <p:sldId id="279" r:id="rId28"/>
    <p:sldId id="280" r:id="rId29"/>
    <p:sldId id="281" r:id="rId30"/>
    <p:sldId id="300" r:id="rId31"/>
    <p:sldId id="301" r:id="rId32"/>
    <p:sldId id="295" r:id="rId33"/>
    <p:sldId id="303" r:id="rId34"/>
    <p:sldId id="285" r:id="rId35"/>
    <p:sldId id="290" r:id="rId36"/>
    <p:sldId id="287" r:id="rId37"/>
    <p:sldId id="288"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84606F-B3ED-45F1-81FD-C6C8FEBA95C4}" v="28" dt="2019-03-18T23:56:41.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06" autoAdjust="0"/>
  </p:normalViewPr>
  <p:slideViewPr>
    <p:cSldViewPr snapToGrid="0">
      <p:cViewPr varScale="1">
        <p:scale>
          <a:sx n="54" d="100"/>
          <a:sy n="54" d="100"/>
        </p:scale>
        <p:origin x="1866" y="36"/>
      </p:cViewPr>
      <p:guideLst>
        <p:guide orient="horz" pos="2160"/>
        <p:guide pos="2880"/>
      </p:guideLst>
    </p:cSldViewPr>
  </p:slideViewPr>
  <p:notesTextViewPr>
    <p:cViewPr>
      <p:scale>
        <a:sx n="1" d="1"/>
        <a:sy n="1" d="1"/>
      </p:scale>
      <p:origin x="0" y="0"/>
    </p:cViewPr>
  </p:notesTextViewPr>
  <p:sorterViewPr>
    <p:cViewPr>
      <p:scale>
        <a:sx n="100" d="100"/>
        <a:sy n="100" d="100"/>
      </p:scale>
      <p:origin x="0" y="-6516"/>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ha Vazquez" userId="9316331c1ba9bbc5" providerId="LiveId" clId="{F6D4C699-F93F-45AE-9FCF-7FE46EC6F202}"/>
    <pc:docChg chg="modSld">
      <pc:chgData name="Bertha Vazquez" userId="9316331c1ba9bbc5" providerId="LiveId" clId="{F6D4C699-F93F-45AE-9FCF-7FE46EC6F202}" dt="2019-03-01T16:54:16.040" v="4" actId="1076"/>
      <pc:docMkLst>
        <pc:docMk/>
      </pc:docMkLst>
      <pc:sldChg chg="modSp">
        <pc:chgData name="Bertha Vazquez" userId="9316331c1ba9bbc5" providerId="LiveId" clId="{F6D4C699-F93F-45AE-9FCF-7FE46EC6F202}" dt="2019-03-01T16:54:16.040" v="4" actId="1076"/>
        <pc:sldMkLst>
          <pc:docMk/>
          <pc:sldMk cId="0" sldId="266"/>
        </pc:sldMkLst>
        <pc:spChg chg="mod">
          <ac:chgData name="Bertha Vazquez" userId="9316331c1ba9bbc5" providerId="LiveId" clId="{F6D4C699-F93F-45AE-9FCF-7FE46EC6F202}" dt="2019-03-01T16:54:14.312" v="3" actId="14100"/>
          <ac:spMkLst>
            <pc:docMk/>
            <pc:sldMk cId="0" sldId="266"/>
            <ac:spMk id="176" creationId="{00000000-0000-0000-0000-000000000000}"/>
          </ac:spMkLst>
        </pc:spChg>
        <pc:picChg chg="mod">
          <ac:chgData name="Bertha Vazquez" userId="9316331c1ba9bbc5" providerId="LiveId" clId="{F6D4C699-F93F-45AE-9FCF-7FE46EC6F202}" dt="2019-03-01T16:54:16.040" v="4" actId="1076"/>
          <ac:picMkLst>
            <pc:docMk/>
            <pc:sldMk cId="0" sldId="266"/>
            <ac:picMk id="177" creationId="{00000000-0000-0000-0000-000000000000}"/>
          </ac:picMkLst>
        </pc:picChg>
      </pc:sldChg>
    </pc:docChg>
  </pc:docChgLst>
  <pc:docChgLst>
    <pc:chgData name="Bertha Vazquez" userId="9316331c1ba9bbc5" providerId="LiveId" clId="{5084606F-B3ED-45F1-81FD-C6C8FEBA95C4}"/>
    <pc:docChg chg="modSld">
      <pc:chgData name="Bertha Vazquez" userId="9316331c1ba9bbc5" providerId="LiveId" clId="{5084606F-B3ED-45F1-81FD-C6C8FEBA95C4}" dt="2019-03-18T23:56:41.847" v="27" actId="20577"/>
      <pc:docMkLst>
        <pc:docMk/>
      </pc:docMkLst>
      <pc:sldChg chg="modSp">
        <pc:chgData name="Bertha Vazquez" userId="9316331c1ba9bbc5" providerId="LiveId" clId="{5084606F-B3ED-45F1-81FD-C6C8FEBA95C4}" dt="2019-03-18T23:56:41.847" v="27" actId="20577"/>
        <pc:sldMkLst>
          <pc:docMk/>
          <pc:sldMk cId="0" sldId="257"/>
        </pc:sldMkLst>
        <pc:spChg chg="mod">
          <ac:chgData name="Bertha Vazquez" userId="9316331c1ba9bbc5" providerId="LiveId" clId="{5084606F-B3ED-45F1-81FD-C6C8FEBA95C4}" dt="2019-03-18T23:56:41.847" v="27" actId="20577"/>
          <ac:spMkLst>
            <pc:docMk/>
            <pc:sldMk cId="0" sldId="257"/>
            <ac:spMk id="105" creationId="{00000000-0000-0000-0000-000000000000}"/>
          </ac:spMkLst>
        </pc:spChg>
      </pc:sldChg>
      <pc:sldChg chg="modSp">
        <pc:chgData name="Bertha Vazquez" userId="9316331c1ba9bbc5" providerId="LiveId" clId="{5084606F-B3ED-45F1-81FD-C6C8FEBA95C4}" dt="2019-03-18T23:56:01.981" v="25" actId="20577"/>
        <pc:sldMkLst>
          <pc:docMk/>
          <pc:sldMk cId="0" sldId="269"/>
        </pc:sldMkLst>
        <pc:spChg chg="mod">
          <ac:chgData name="Bertha Vazquez" userId="9316331c1ba9bbc5" providerId="LiveId" clId="{5084606F-B3ED-45F1-81FD-C6C8FEBA95C4}" dt="2019-03-18T23:56:01.981" v="25" actId="20577"/>
          <ac:spMkLst>
            <pc:docMk/>
            <pc:sldMk cId="0" sldId="269"/>
            <ac:spMk id="203" creationId="{00000000-0000-0000-0000-000000000000}"/>
          </ac:spMkLst>
        </pc:spChg>
      </pc:sldChg>
    </pc:docChg>
  </pc:docChgLst>
  <pc:docChgLst>
    <pc:chgData name="Bertha Vazquez" userId="9316331c1ba9bbc5" providerId="LiveId" clId="{651AAD9E-E7B8-448E-8FCD-2C8CB331C32E}"/>
    <pc:docChg chg="addSld delSld modSld">
      <pc:chgData name="Bertha Vazquez" userId="9316331c1ba9bbc5" providerId="LiveId" clId="{651AAD9E-E7B8-448E-8FCD-2C8CB331C32E}" dt="2019-01-04T21:50:35.568" v="68" actId="20577"/>
      <pc:docMkLst>
        <pc:docMk/>
      </pc:docMkLst>
      <pc:sldChg chg="modNotesTx">
        <pc:chgData name="Bertha Vazquez" userId="9316331c1ba9bbc5" providerId="LiveId" clId="{651AAD9E-E7B8-448E-8FCD-2C8CB331C32E}" dt="2019-01-04T21:49:18.257" v="9" actId="20577"/>
        <pc:sldMkLst>
          <pc:docMk/>
          <pc:sldMk cId="0" sldId="256"/>
        </pc:sldMkLst>
      </pc:sldChg>
      <pc:sldChg chg="modNotesTx">
        <pc:chgData name="Bertha Vazquez" userId="9316331c1ba9bbc5" providerId="LiveId" clId="{651AAD9E-E7B8-448E-8FCD-2C8CB331C32E}" dt="2019-01-04T21:50:35.568" v="68" actId="20577"/>
        <pc:sldMkLst>
          <pc:docMk/>
          <pc:sldMk cId="0" sldId="276"/>
        </pc:sldMkLst>
      </pc:sldChg>
      <pc:sldChg chg="modNotesTx">
        <pc:chgData name="Bertha Vazquez" userId="9316331c1ba9bbc5" providerId="LiveId" clId="{651AAD9E-E7B8-448E-8FCD-2C8CB331C32E}" dt="2019-01-04T21:49:41.280" v="10" actId="20577"/>
        <pc:sldMkLst>
          <pc:docMk/>
          <pc:sldMk cId="1011227944" sldId="293"/>
        </pc:sldMkLst>
      </pc:sldChg>
      <pc:sldChg chg="modNotesTx">
        <pc:chgData name="Bertha Vazquez" userId="9316331c1ba9bbc5" providerId="LiveId" clId="{651AAD9E-E7B8-448E-8FCD-2C8CB331C32E}" dt="2019-01-04T21:50:06.366" v="31" actId="20577"/>
        <pc:sldMkLst>
          <pc:docMk/>
          <pc:sldMk cId="442944233" sldId="294"/>
        </pc:sldMkLst>
      </pc:sldChg>
      <pc:sldChg chg="add">
        <pc:chgData name="Bertha Vazquez" userId="9316331c1ba9bbc5" providerId="LiveId" clId="{651AAD9E-E7B8-448E-8FCD-2C8CB331C32E}" dt="2019-01-04T21:48:41.633" v="1" actId="20577"/>
        <pc:sldMkLst>
          <pc:docMk/>
          <pc:sldMk cId="850758228" sldId="303"/>
        </pc:sldMkLst>
      </pc:sldChg>
    </pc:docChg>
  </pc:docChgLst>
  <pc:docChgLst>
    <pc:chgData name="Bertha Vazquez" userId="9316331c1ba9bbc5" providerId="LiveId" clId="{19FE159B-F4B4-4649-A7A8-B93713AFC96B}"/>
    <pc:docChg chg="modSld sldOrd">
      <pc:chgData name="Bertha Vazquez" userId="9316331c1ba9bbc5" providerId="LiveId" clId="{19FE159B-F4B4-4649-A7A8-B93713AFC96B}" dt="2019-02-22T15:15:29.585" v="1" actId="20577"/>
      <pc:docMkLst>
        <pc:docMk/>
      </pc:docMkLst>
      <pc:sldChg chg="modNotesTx">
        <pc:chgData name="Bertha Vazquez" userId="9316331c1ba9bbc5" providerId="LiveId" clId="{19FE159B-F4B4-4649-A7A8-B93713AFC96B}" dt="2019-02-22T15:15:29.585" v="1" actId="20577"/>
        <pc:sldMkLst>
          <pc:docMk/>
          <pc:sldMk cId="0" sldId="276"/>
        </pc:sldMkLst>
      </pc:sldChg>
      <pc:sldChg chg="ord">
        <pc:chgData name="Bertha Vazquez" userId="9316331c1ba9bbc5" providerId="LiveId" clId="{19FE159B-F4B4-4649-A7A8-B93713AFC96B}" dt="2019-02-22T15:09:31.261" v="0" actId="20577"/>
        <pc:sldMkLst>
          <pc:docMk/>
          <pc:sldMk cId="1536630788"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BD0F79-9897-4FC1-9CB1-DA5CA80875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65F9DD-8B82-4B33-9B4B-5F7A04555D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DE7C02-A254-4B7A-BFC7-2E03CE6651AA}" type="datetimeFigureOut">
              <a:rPr lang="en-US" smtClean="0"/>
              <a:t>1/12/2022</a:t>
            </a:fld>
            <a:endParaRPr lang="en-US"/>
          </a:p>
        </p:txBody>
      </p:sp>
      <p:sp>
        <p:nvSpPr>
          <p:cNvPr id="4" name="Footer Placeholder 3">
            <a:extLst>
              <a:ext uri="{FF2B5EF4-FFF2-40B4-BE49-F238E27FC236}">
                <a16:creationId xmlns:a16="http://schemas.microsoft.com/office/drawing/2014/main" id="{7947B946-93AD-4224-A709-4BFECAEC2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BF0DF7-B509-4DF3-A960-9BC2DC8E03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DCDF6F-480D-4259-BBDD-81763B06DE5B}" type="slidenum">
              <a:rPr lang="en-US" smtClean="0"/>
              <a:t>‹#›</a:t>
            </a:fld>
            <a:endParaRPr lang="en-US"/>
          </a:p>
        </p:txBody>
      </p:sp>
    </p:spTree>
    <p:extLst>
      <p:ext uri="{BB962C8B-B14F-4D97-AF65-F5344CB8AC3E}">
        <p14:creationId xmlns:p14="http://schemas.microsoft.com/office/powerpoint/2010/main" val="797053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78007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presentation is editable so feel free to tailor it to your classroom.  It can be found at https://richarddawkins.net/ties/ with many other classroom resources. </a:t>
            </a:r>
            <a:r>
              <a:rPr lang="en-US" dirty="0"/>
              <a:t>There are several active learning activities under the slides that teachers can incorporate into this presentation. Also, there are many live links to videos and webpages embedded in the presentation. The teacher can make the presentation as long or as short as needed. The presentation can be presented over several days, stopping to present the hands-on, active learning activities along the way. Please contact Bertha Vazquez at bvazquez@centerforinquiry.org with questions or comments. TIES is here to help!</a:t>
            </a:r>
            <a:endParaRPr lang="en-US" sz="12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899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 </a:t>
            </a:r>
          </a:p>
          <a:p>
            <a:endParaRPr lang="en-US" sz="1200" b="0" i="0" u="none" strike="noStrike" kern="1200" cap="none" dirty="0">
              <a:solidFill>
                <a:schemeClr val="dk1"/>
              </a:solidFill>
              <a:effectLst/>
              <a:latin typeface="Calibri"/>
              <a:ea typeface="Calibri"/>
              <a:cs typeface="Calibri"/>
              <a:sym typeface="Calibri"/>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82800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336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27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Click on the link above for more information on fossils.</a:t>
            </a:r>
          </a:p>
        </p:txBody>
      </p:sp>
      <p:sp>
        <p:nvSpPr>
          <p:cNvPr id="181" name="Shape 1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627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14</a:t>
            </a:fld>
            <a:endParaRPr lang="en-US" sz="1200">
              <a:solidFill>
                <a:schemeClr val="dk1"/>
              </a:solidFill>
              <a:latin typeface="Times New Roman"/>
              <a:ea typeface="Times New Roman"/>
              <a:cs typeface="Times New Roman"/>
              <a:sym typeface="Times New Roman"/>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Times New Roman"/>
                <a:ea typeface="Times New Roman"/>
                <a:cs typeface="Times New Roman"/>
                <a:sym typeface="Times New Roman"/>
              </a:rPr>
              <a:t>See the link above for more information on Alfred Wallace’s (a contemporary to Darwin) work on biogeography.  The link leads to a page in Cal Berkeley’s excellent</a:t>
            </a:r>
            <a:r>
              <a:rPr lang="en-US" sz="1200" b="0" i="0" u="none" strike="noStrike" cap="none" baseline="0" dirty="0">
                <a:solidFill>
                  <a:schemeClr val="dk1"/>
                </a:solidFill>
                <a:latin typeface="Times New Roman"/>
                <a:ea typeface="Times New Roman"/>
                <a:cs typeface="Times New Roman"/>
                <a:sym typeface="Times New Roman"/>
              </a:rPr>
              <a:t> website, Understanding Evolution. </a:t>
            </a:r>
            <a:endParaRPr lang="en-US" sz="12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79998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15</a:t>
            </a:fld>
            <a:endParaRPr lang="en-US" sz="1200">
              <a:solidFill>
                <a:schemeClr val="dk1"/>
              </a:solidFill>
              <a:latin typeface="Times New Roman"/>
              <a:ea typeface="Times New Roman"/>
              <a:cs typeface="Times New Roman"/>
              <a:sym typeface="Times New Roman"/>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71986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Notice how organisms became more and more complex as time passed. This slide is from Neil </a:t>
            </a:r>
            <a:r>
              <a:rPr lang="en-US" sz="1200" b="0" i="0" u="none" strike="noStrike" cap="none" dirty="0" err="1">
                <a:solidFill>
                  <a:schemeClr val="dk1"/>
                </a:solidFill>
                <a:latin typeface="Calibri"/>
                <a:ea typeface="Calibri"/>
                <a:cs typeface="Calibri"/>
                <a:sym typeface="Calibri"/>
              </a:rPr>
              <a:t>Shubin’s</a:t>
            </a:r>
            <a:r>
              <a:rPr lang="en-US" sz="1200" b="0" i="0" u="none" strike="noStrike" cap="none" dirty="0">
                <a:solidFill>
                  <a:schemeClr val="dk1"/>
                </a:solidFill>
                <a:latin typeface="Calibri"/>
                <a:ea typeface="Calibri"/>
                <a:cs typeface="Calibri"/>
                <a:sym typeface="Calibri"/>
              </a:rPr>
              <a:t> webpage</a:t>
            </a:r>
            <a:r>
              <a:rPr lang="en-US" sz="1200" b="0" i="0" u="none" strike="noStrike" cap="none" baseline="0" dirty="0">
                <a:solidFill>
                  <a:schemeClr val="dk1"/>
                </a:solidFill>
                <a:latin typeface="Calibri"/>
                <a:ea typeface="Calibri"/>
                <a:cs typeface="Calibri"/>
                <a:sym typeface="Calibri"/>
              </a:rPr>
              <a:t> at the University of Chicago (http://tiktaalik.uchicago.edu/). </a:t>
            </a:r>
            <a:r>
              <a:rPr lang="en-US" sz="1200" b="0" i="0" u="none" strike="noStrike" cap="none" dirty="0">
                <a:solidFill>
                  <a:schemeClr val="dk1"/>
                </a:solidFill>
                <a:latin typeface="Calibri"/>
                <a:ea typeface="Calibri"/>
                <a:cs typeface="Calibri"/>
                <a:sym typeface="Calibri"/>
              </a:rPr>
              <a:t> </a:t>
            </a:r>
          </a:p>
        </p:txBody>
      </p:sp>
      <p:sp>
        <p:nvSpPr>
          <p:cNvPr id="208" name="Shape 2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9583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There has been NO substantial discovery that disrupts the evidence for the chronological pattern of descent observed in Earth’s life.  Life forms have gone from simple to more complex.  </a:t>
            </a:r>
          </a:p>
        </p:txBody>
      </p:sp>
      <p:sp>
        <p:nvSpPr>
          <p:cNvPr id="216" name="Shape 2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0987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18</a:t>
            </a:fld>
            <a:endParaRPr lang="en-US" sz="1200">
              <a:solidFill>
                <a:schemeClr val="dk1"/>
              </a:solidFill>
              <a:latin typeface="Times New Roman"/>
              <a:ea typeface="Times New Roman"/>
              <a:cs typeface="Times New Roman"/>
              <a:sym typeface="Times New Roman"/>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Even carrots have been bred to be orange…. They used to be white or purple!</a:t>
            </a:r>
          </a:p>
        </p:txBody>
      </p:sp>
    </p:spTree>
    <p:extLst>
      <p:ext uri="{BB962C8B-B14F-4D97-AF65-F5344CB8AC3E}">
        <p14:creationId xmlns:p14="http://schemas.microsoft.com/office/powerpoint/2010/main" val="349531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So many variations, from a single common ancestor, selected this time by humans for human needs.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Additional Activity:</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link below takes you to a photo of the skulls of three different dog species. It is a beautiful set of skulls produced by </a:t>
            </a:r>
            <a:r>
              <a:rPr lang="en-US" sz="1200" b="0" i="0" u="none" strike="noStrike" cap="none" dirty="0" err="1">
                <a:solidFill>
                  <a:schemeClr val="dk1"/>
                </a:solidFill>
                <a:latin typeface="Calibri"/>
                <a:ea typeface="Calibri"/>
                <a:cs typeface="Calibri"/>
                <a:sym typeface="Calibri"/>
              </a:rPr>
              <a:t>BoneClones</a:t>
            </a:r>
            <a:r>
              <a:rPr lang="en-US" sz="1200" b="0" i="0" u="none" strike="noStrike" cap="none" dirty="0">
                <a:solidFill>
                  <a:schemeClr val="dk1"/>
                </a:solidFill>
                <a:latin typeface="Calibri"/>
                <a:ea typeface="Calibri"/>
                <a:cs typeface="Calibri"/>
                <a:sym typeface="Calibri"/>
              </a:rPr>
              <a:t>. Without telling the students that these three skulls belong to the same species, ask them what they think they are. The teacher can demonstrate how humans have artificially selected for different dog breeds over time.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https://boneclones.com/product/domestic-dog-comparison-economy-skull-set-COMP-DOMESTIC-DOG</a:t>
            </a:r>
          </a:p>
        </p:txBody>
      </p:sp>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101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Yes!  Evolution explained by Natural Selection is what makes biology make sense.  Darwin’s idea unified life science.  The evidence found in both the laboratory and in the field makes biology a fascinating subject showing our students how connected all life is with nature.</a:t>
            </a:r>
          </a:p>
        </p:txBody>
      </p:sp>
      <p:sp>
        <p:nvSpPr>
          <p:cNvPr id="102" name="Shape 1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041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amazing video on the domestication of Siberian foxes can be found on Vimeo at https://vimeo.com/19472436. Scroll</a:t>
            </a:r>
            <a:r>
              <a:rPr lang="en-US" baseline="0" dirty="0"/>
              <a:t> time stamp 36:20.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2881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21</a:t>
            </a:fld>
            <a:endParaRPr lang="en-US" sz="1200">
              <a:solidFill>
                <a:schemeClr val="dk1"/>
              </a:solidFill>
              <a:latin typeface="Times New Roman"/>
              <a:ea typeface="Times New Roman"/>
              <a:cs typeface="Times New Roman"/>
              <a:sym typeface="Times New Roman"/>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50" name="Shape 250"/>
          <p:cNvSpPr txBox="1">
            <a:spLocks noGrp="1"/>
          </p:cNvSpPr>
          <p:nvPr>
            <p:ph type="body" idx="1"/>
          </p:nvPr>
        </p:nvSpPr>
        <p:spPr>
          <a:xfrm>
            <a:off x="685800" y="4343400"/>
            <a:ext cx="5486399" cy="4114800"/>
          </a:xfrm>
          <a:prstGeom prst="rect">
            <a:avLst/>
          </a:prstGeom>
          <a:solidFill>
            <a:srgbClr val="FFFFF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Times New Roman"/>
                <a:ea typeface="Times New Roman"/>
                <a:cs typeface="Times New Roman"/>
                <a:sym typeface="Times New Roman"/>
              </a:rPr>
              <a:t>These structures no longer serve a purpose and are remnants from the past, evidence of common ancestry with other organisms.  The first link</a:t>
            </a:r>
            <a:r>
              <a:rPr lang="en-US" sz="1200" b="0" i="0" u="none" strike="noStrike" cap="none" baseline="0" dirty="0">
                <a:solidFill>
                  <a:schemeClr val="dk1"/>
                </a:solidFill>
                <a:latin typeface="Times New Roman"/>
                <a:ea typeface="Times New Roman"/>
                <a:cs typeface="Times New Roman"/>
                <a:sym typeface="Times New Roman"/>
              </a:rPr>
              <a:t> is a brief look at some of the vestigial structures in humans (highly recommend!!). The l</a:t>
            </a:r>
            <a:r>
              <a:rPr lang="en-US" sz="1200" b="0" i="0" u="none" strike="noStrike" cap="none" dirty="0">
                <a:solidFill>
                  <a:schemeClr val="dk1"/>
                </a:solidFill>
                <a:latin typeface="Times New Roman"/>
                <a:ea typeface="Times New Roman"/>
                <a:cs typeface="Times New Roman"/>
                <a:sym typeface="Times New Roman"/>
              </a:rPr>
              <a:t>ink to whale evolution shows how whales evolved over millions of years from a land mammal.  Finding a whale with hind leg bones was a fantastic discovery! There are several videos on this PBS webpage, go to the one with the killer whale</a:t>
            </a:r>
            <a:r>
              <a:rPr lang="en-US" sz="1200" b="0" i="0" u="none" strike="noStrike" cap="none" baseline="0" dirty="0">
                <a:solidFill>
                  <a:schemeClr val="dk1"/>
                </a:solidFill>
                <a:latin typeface="Times New Roman"/>
                <a:ea typeface="Times New Roman"/>
                <a:cs typeface="Times New Roman"/>
                <a:sym typeface="Times New Roman"/>
              </a:rPr>
              <a:t> titled, “How do we know evolution happens?”</a:t>
            </a:r>
            <a:endParaRPr lang="en-US" sz="12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46507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All these organisms have similar structures!  Look how similar the bones are.  This is evidence showing how those organisms share a “recent” common ancestor. An</a:t>
            </a:r>
            <a:r>
              <a:rPr lang="en-US" sz="1200" b="0" i="0" u="none" strike="noStrike" cap="none" baseline="0" dirty="0">
                <a:solidFill>
                  <a:schemeClr val="dk1"/>
                </a:solidFill>
                <a:latin typeface="Calibri"/>
                <a:ea typeface="Calibri"/>
                <a:cs typeface="Calibri"/>
                <a:sym typeface="Calibri"/>
              </a:rPr>
              <a:t> excellent activity for this line of evidence is an owl pellet dissection. First, students can be taught to identify the main bones of the human skeleton. This is followed by an owl pellet dissection. Students will be amazed that they can identify the major bones of the small prey animals eaten by the owl using the same landmarks/features they studied in the human skeleton.</a:t>
            </a:r>
            <a:endParaRPr lang="en-US" sz="1200" b="0" i="0" u="none" strike="noStrike" cap="none" dirty="0">
              <a:solidFill>
                <a:schemeClr val="dk1"/>
              </a:solidFill>
              <a:latin typeface="Calibri"/>
              <a:ea typeface="Calibri"/>
              <a:cs typeface="Calibri"/>
              <a:sym typeface="Calibri"/>
            </a:endParaRPr>
          </a:p>
        </p:txBody>
      </p:sp>
      <p:sp>
        <p:nvSpPr>
          <p:cNvPr id="265" name="Shape 2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4488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23</a:t>
            </a:fld>
            <a:endParaRPr lang="en-US" sz="1200">
              <a:solidFill>
                <a:schemeClr val="dk1"/>
              </a:solidFill>
              <a:latin typeface="Times New Roman"/>
              <a:ea typeface="Times New Roman"/>
              <a:cs typeface="Times New Roman"/>
              <a:sym typeface="Times New Roman"/>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Times New Roman"/>
                <a:ea typeface="Times New Roman"/>
                <a:cs typeface="Times New Roman"/>
                <a:sym typeface="Times New Roman"/>
              </a:rPr>
              <a:t>TIES Teacher Corps member</a:t>
            </a:r>
            <a:r>
              <a:rPr lang="en-US" sz="1200" b="0" i="0" u="none" strike="noStrike" cap="none" baseline="0" dirty="0">
                <a:solidFill>
                  <a:schemeClr val="dk1"/>
                </a:solidFill>
                <a:latin typeface="Times New Roman"/>
                <a:ea typeface="Times New Roman"/>
                <a:cs typeface="Times New Roman"/>
                <a:sym typeface="Times New Roman"/>
              </a:rPr>
              <a:t> Rebecca Brewer has shared an excellent hands-on inquiry activity for this line of evidence. This NOVA Activity can be found under “Most Popular Workshop Activities” at www.tieseducation.org.</a:t>
            </a: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As </a:t>
            </a:r>
            <a:r>
              <a:rPr lang="en-US" sz="1200" b="0" i="0" u="none" strike="noStrike" kern="1200" cap="none" dirty="0">
                <a:solidFill>
                  <a:schemeClr val="dk1"/>
                </a:solidFill>
                <a:effectLst/>
                <a:latin typeface="Calibri"/>
                <a:ea typeface="Calibri"/>
                <a:cs typeface="Calibri"/>
                <a:sym typeface="Calibri"/>
              </a:rPr>
              <a:t>NOVA Embryo Activity: Timing is Everything</a:t>
            </a: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Answer key:</a:t>
            </a:r>
          </a:p>
          <a:p>
            <a:pPr marL="0" marR="0" lvl="0" indent="0" algn="l" rtl="0">
              <a:spcBef>
                <a:spcPts val="0"/>
              </a:spcBef>
              <a:buSzPct val="25000"/>
              <a:buNone/>
            </a:pPr>
            <a:r>
              <a:rPr lang="en-US" sz="1200" b="0" i="0" u="none" strike="noStrike" kern="1200" cap="none" dirty="0">
                <a:solidFill>
                  <a:schemeClr val="dk1"/>
                </a:solidFill>
                <a:effectLst/>
                <a:latin typeface="Calibri"/>
                <a:ea typeface="Calibri"/>
                <a:cs typeface="Calibri"/>
                <a:sym typeface="Calibri"/>
              </a:rPr>
              <a:t>Fish 8, 1, 14</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Chick 2, 7, 9</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Pig 4, 15, 13</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Calf 10, 6, 12</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Human 3, 11, 5</a:t>
            </a:r>
            <a:endParaRPr lang="en-US" sz="1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sz="12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0762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more realistic view from http://faculty.ycp.edu/~kkleiner/EvolBio/EvolBioImages/EvidenceforEvol/Developmentalhomologies.jpg</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4578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Humans have just recently been able to see DNA “up close” and read its code.  The Human Genome Project enabled us to understand where individual genes are on human DNA as of the year 2000.  Since then we have been able to compare human DNA to other organisms’ DNA and the evidence shows what Darwin had said…. All living things share commonalities pointing to the tree of life and the evolution of species.</a:t>
            </a:r>
          </a:p>
        </p:txBody>
      </p:sp>
      <p:sp>
        <p:nvSpPr>
          <p:cNvPr id="286" name="Shape 2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393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slide comes</a:t>
            </a:r>
            <a:r>
              <a:rPr lang="en-US" sz="1200" b="0" i="0" u="none" strike="noStrike" cap="none" baseline="0" dirty="0">
                <a:solidFill>
                  <a:schemeClr val="dk1"/>
                </a:solidFill>
                <a:latin typeface="Calibri"/>
                <a:ea typeface="Calibri"/>
                <a:cs typeface="Calibri"/>
                <a:sym typeface="Calibri"/>
              </a:rPr>
              <a:t> from Neil </a:t>
            </a:r>
            <a:r>
              <a:rPr lang="en-US" sz="1200" b="0" i="0" u="none" strike="noStrike" cap="none" baseline="0" dirty="0" err="1">
                <a:solidFill>
                  <a:schemeClr val="dk1"/>
                </a:solidFill>
                <a:latin typeface="Calibri"/>
                <a:ea typeface="Calibri"/>
                <a:cs typeface="Calibri"/>
                <a:sym typeface="Calibri"/>
              </a:rPr>
              <a:t>Shubin’s</a:t>
            </a:r>
            <a:r>
              <a:rPr lang="en-US" sz="1200" b="0" i="0" u="none" strike="noStrike" cap="none" baseline="0" dirty="0">
                <a:solidFill>
                  <a:schemeClr val="dk1"/>
                </a:solidFill>
                <a:latin typeface="Calibri"/>
                <a:ea typeface="Calibri"/>
                <a:cs typeface="Calibri"/>
                <a:sym typeface="Calibri"/>
              </a:rPr>
              <a:t> webpage at the University of Chicago (http://tiktaalik.uchicago.edu/). Many more slides can be found for free in the educational section of his website (Resources and References). </a:t>
            </a:r>
            <a:r>
              <a:rPr lang="en-US" sz="1200" b="0" i="0" u="none" strike="noStrike" cap="none" dirty="0">
                <a:solidFill>
                  <a:schemeClr val="dk1"/>
                </a:solidFill>
                <a:latin typeface="Calibri"/>
                <a:ea typeface="Calibri"/>
                <a:cs typeface="Calibri"/>
                <a:sym typeface="Calibri"/>
              </a:rPr>
              <a:t>See link for an interactive view to how chromosomes contain genes that are in fact made of DNA.  </a:t>
            </a:r>
          </a:p>
        </p:txBody>
      </p:sp>
      <p:sp>
        <p:nvSpPr>
          <p:cNvPr id="293" name="Shape 2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8438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27</a:t>
            </a:fld>
            <a:endParaRPr lang="en-US" sz="1200">
              <a:solidFill>
                <a:schemeClr val="dk1"/>
              </a:solidFill>
              <a:latin typeface="Times New Roman"/>
              <a:ea typeface="Times New Roman"/>
              <a:cs typeface="Times New Roman"/>
              <a:sym typeface="Times New Roman"/>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DNA are molecules passed down from generation to generation that are the instructions for each organism.  </a:t>
            </a:r>
          </a:p>
        </p:txBody>
      </p:sp>
    </p:spTree>
    <p:extLst>
      <p:ext uri="{BB962C8B-B14F-4D97-AF65-F5344CB8AC3E}">
        <p14:creationId xmlns:p14="http://schemas.microsoft.com/office/powerpoint/2010/main" val="71439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Link shows just how similar human DNA is to chimpanzees, narrated by Richard Dawkins.</a:t>
            </a:r>
          </a:p>
        </p:txBody>
      </p:sp>
      <p:sp>
        <p:nvSpPr>
          <p:cNvPr id="309" name="Shape 3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0842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err="1">
                <a:solidFill>
                  <a:schemeClr val="dk1"/>
                </a:solidFill>
                <a:latin typeface="Calibri"/>
                <a:ea typeface="Calibri"/>
                <a:cs typeface="Calibri"/>
                <a:sym typeface="Calibri"/>
              </a:rPr>
              <a:t>Hox</a:t>
            </a:r>
            <a:r>
              <a:rPr lang="en-US" sz="1200" b="0" i="0" u="none" strike="noStrike" cap="none" dirty="0">
                <a:solidFill>
                  <a:schemeClr val="dk1"/>
                </a:solidFill>
                <a:latin typeface="Calibri"/>
                <a:ea typeface="Calibri"/>
                <a:cs typeface="Calibri"/>
                <a:sym typeface="Calibri"/>
              </a:rPr>
              <a:t> genes are very important genes in establishing body structure. This slide also comes</a:t>
            </a:r>
            <a:r>
              <a:rPr lang="en-US" sz="1200" b="0" i="0" u="none" strike="noStrike" cap="none" baseline="0" dirty="0">
                <a:solidFill>
                  <a:schemeClr val="dk1"/>
                </a:solidFill>
                <a:latin typeface="Calibri"/>
                <a:ea typeface="Calibri"/>
                <a:cs typeface="Calibri"/>
                <a:sym typeface="Calibri"/>
              </a:rPr>
              <a:t> from Neil </a:t>
            </a:r>
            <a:r>
              <a:rPr lang="en-US" sz="1200" b="0" i="0" u="none" strike="noStrike" cap="none" baseline="0" dirty="0" err="1">
                <a:solidFill>
                  <a:schemeClr val="dk1"/>
                </a:solidFill>
                <a:latin typeface="Calibri"/>
                <a:ea typeface="Calibri"/>
                <a:cs typeface="Calibri"/>
                <a:sym typeface="Calibri"/>
              </a:rPr>
              <a:t>Shubin’s</a:t>
            </a:r>
            <a:r>
              <a:rPr lang="en-US" sz="1200" b="0" i="0" u="none" strike="noStrike" cap="none" baseline="0" dirty="0">
                <a:solidFill>
                  <a:schemeClr val="dk1"/>
                </a:solidFill>
                <a:latin typeface="Calibri"/>
                <a:ea typeface="Calibri"/>
                <a:cs typeface="Calibri"/>
                <a:sym typeface="Calibri"/>
              </a:rPr>
              <a:t> webpage at the University of Chicago (http://tiktaalik.uchicago.edu/). </a:t>
            </a:r>
            <a:endParaRPr lang="en-US" sz="1200" b="0" i="0" u="none" strike="noStrike" cap="none" dirty="0">
              <a:solidFill>
                <a:schemeClr val="dk1"/>
              </a:solidFill>
              <a:latin typeface="Calibri"/>
              <a:ea typeface="Calibri"/>
              <a:cs typeface="Calibri"/>
              <a:sym typeface="Calibri"/>
            </a:endParaRPr>
          </a:p>
        </p:txBody>
      </p:sp>
      <p:sp>
        <p:nvSpPr>
          <p:cNvPr id="317" name="Shape 3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64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Through the tree of life, all organisms can be traced to common ancestors through time.  Selective pressures have resulted in a vast array of life forms, many extinct today, but a world of great diversity of life forms.  The link to the timeline shows step by step how the biosphere (environment) has changed over billions of years.  These changes in the environment have led to more complex and adapted organisms, that have in turn modified the environment allowing for again more diversity and changes to species.  Click and drag the red triangle on the timeline to observe the changes on our planet Earth in the last 13 billion years! Students can create their own Earth’s timeline on cashier's tape,</a:t>
            </a:r>
            <a:r>
              <a:rPr lang="en-US" sz="1200" b="0" i="0" u="none" strike="noStrike" cap="none" baseline="0" dirty="0">
                <a:solidFill>
                  <a:schemeClr val="dk1"/>
                </a:solidFill>
                <a:latin typeface="Calibri"/>
                <a:ea typeface="Calibri"/>
                <a:cs typeface="Calibri"/>
                <a:sym typeface="Calibri"/>
              </a:rPr>
              <a:t> posters, or even their own arms!</a:t>
            </a:r>
            <a:endParaRPr lang="en-US" sz="1200" b="0" i="0" u="none" strike="noStrike" cap="none" dirty="0">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7711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chromosome #2 matches up with</a:t>
            </a:r>
            <a:r>
              <a:rPr lang="en-US" baseline="0" dirty="0"/>
              <a:t> chromosomes 12 and 13 of the chimpanzee, gorilla, and orangutan genomes. It appears that at some point after our species broke away from the other three, chromosomes 12 and 13 connected together. This is why humans have 46 chromosomes and the other apes have 48 chromosomes. Kenneth Miller does an excellent job of explaining this. Richard Dawkins shows the similarities between chimp and human DNA. This might be a good moment to tell students that your religious belief should not affect your acceptance of evolution. “Dr. Miller is Catholic, Dr. Dawkins is a non-believer. If you were lucky enough to have one of these two scientists teach you evolution, there should be NO difference in the content being taught.”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210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There</a:t>
            </a:r>
            <a:r>
              <a:rPr lang="en-US" sz="1200" b="0" i="0" u="none" strike="noStrike" cap="none" baseline="0" dirty="0">
                <a:solidFill>
                  <a:schemeClr val="dk1"/>
                </a:solidFill>
                <a:latin typeface="Calibri"/>
                <a:ea typeface="Calibri"/>
                <a:cs typeface="Calibri"/>
                <a:sym typeface="Calibri"/>
              </a:rPr>
              <a:t> are two excellent links on this slide. Check them out!</a:t>
            </a:r>
            <a:endParaRPr lang="en-US" sz="1200" b="0" i="0" u="none" strike="noStrike" cap="none" dirty="0">
              <a:solidFill>
                <a:schemeClr val="dk1"/>
              </a:solidFill>
              <a:latin typeface="Calibri"/>
              <a:ea typeface="Calibri"/>
              <a:cs typeface="Calibri"/>
              <a:sym typeface="Calibri"/>
            </a:endParaRPr>
          </a:p>
        </p:txBody>
      </p:sp>
      <p:sp>
        <p:nvSpPr>
          <p:cNvPr id="325" name="Shape 3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9509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our lab activity, This Lab is For the Birds. It is found under the Ready-to-Go Evolution Unit on the TIES Online Learning Page. A video of our TIES Director Bertha trying out the activity with her students can also be found on the TIES Online Learning Page as a guide for new teachers. This activity works well to cover this topic. Finally, HHMI </a:t>
            </a:r>
            <a:r>
              <a:rPr lang="en-US" dirty="0" err="1"/>
              <a:t>BioInteractive</a:t>
            </a:r>
            <a:r>
              <a:rPr lang="en-US" dirty="0"/>
              <a:t> has a beautiful video about the scientists and the finches who inspired this hands-on</a:t>
            </a:r>
            <a:r>
              <a:rPr lang="en-US"/>
              <a:t>, inquiry-based </a:t>
            </a:r>
            <a:r>
              <a:rPr lang="en-US" dirty="0"/>
              <a:t>activity. The video can be found here:</a:t>
            </a:r>
          </a:p>
          <a:p>
            <a:r>
              <a:rPr lang="en-US" dirty="0"/>
              <a:t>http://www.hhmi.org/biointeractive/origin-species-beak-finch</a:t>
            </a:r>
          </a:p>
          <a:p>
            <a:r>
              <a:rPr lang="en-US" dirty="0"/>
              <a:t>Presenting students with modern examples of natural selection is helpful. For example, many flea-killing medicines for dogs no longer work effectively. Show the students a box of Advantage</a:t>
            </a:r>
            <a:r>
              <a:rPr lang="en-US" baseline="0" dirty="0"/>
              <a:t> Flea Killer and ask why it no longer works on our pets.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3746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Please try the game and show the video linked to the bottom!!! It is one of the best videos on natural selection I have ever seen! Perhaps the best video in this presentation. The game will engage your students</a:t>
            </a:r>
            <a:r>
              <a:rPr lang="en-US"/>
              <a:t>, guaranteed.</a:t>
            </a:r>
            <a:endParaRPr dirty="0"/>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45864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Important vocabulary when studying genetics.  Terms that describe key notions all closely related to Evolution.</a:t>
            </a:r>
          </a:p>
        </p:txBody>
      </p:sp>
      <p:sp>
        <p:nvSpPr>
          <p:cNvPr id="349" name="Shape 3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6818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illustration on this page addresses the issue with erroneous, linear evolution.</a:t>
            </a:r>
            <a:r>
              <a:rPr lang="en-US" sz="1200" b="0" i="0" u="none" strike="noStrike" cap="none" baseline="0" dirty="0">
                <a:solidFill>
                  <a:schemeClr val="dk1"/>
                </a:solidFill>
                <a:latin typeface="Calibri"/>
                <a:ea typeface="Calibri"/>
                <a:cs typeface="Calibri"/>
                <a:sym typeface="Calibri"/>
              </a:rPr>
              <a:t> T</a:t>
            </a:r>
            <a:r>
              <a:rPr lang="en-US" sz="1200" b="0" i="0" u="none" strike="noStrike" cap="none" dirty="0">
                <a:solidFill>
                  <a:schemeClr val="dk1"/>
                </a:solidFill>
                <a:latin typeface="Calibri"/>
                <a:ea typeface="Calibri"/>
                <a:cs typeface="Calibri"/>
                <a:sym typeface="Calibri"/>
              </a:rPr>
              <a:t>he tree of life is not linear.  It branches off. The link above the title is a wonderful cartoon about common misconceptions. The second link discusses</a:t>
            </a:r>
            <a:r>
              <a:rPr lang="en-US" sz="1200" b="0" i="0" u="none" strike="noStrike" cap="none" baseline="0" dirty="0">
                <a:solidFill>
                  <a:schemeClr val="dk1"/>
                </a:solidFill>
                <a:latin typeface="Calibri"/>
                <a:ea typeface="Calibri"/>
                <a:cs typeface="Calibri"/>
                <a:sym typeface="Calibri"/>
              </a:rPr>
              <a:t> how the nerve that enervates our throat takes a very long route to get there from the brain. WARNING: There is a dead giraffe in this video which may upset some children. Please preview this one first. </a:t>
            </a:r>
          </a:p>
          <a:p>
            <a:r>
              <a:rPr lang="en-US" sz="1200" b="0" i="0" u="none" strike="noStrike" cap="none" baseline="0" dirty="0">
                <a:solidFill>
                  <a:schemeClr val="dk1"/>
                </a:solidFill>
                <a:latin typeface="Calibri"/>
                <a:ea typeface="Calibri"/>
                <a:cs typeface="Calibri"/>
                <a:sym typeface="Calibri"/>
              </a:rPr>
              <a:t>Here’s a great way to introduce the giraffe dissection video: </a:t>
            </a:r>
            <a:endParaRPr lang="es-E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The teacher should have a ball of yarn or string in his/her hands. </a:t>
            </a:r>
            <a:endParaRPr lang="es-ES" sz="1200" b="0" i="0" u="none" strike="noStrike" kern="1200" cap="none" dirty="0">
              <a:solidFill>
                <a:schemeClr val="dk1"/>
              </a:solidFill>
              <a:effectLst/>
              <a:latin typeface="Calibri"/>
              <a:ea typeface="Calibri"/>
              <a:cs typeface="Calibri"/>
              <a:sym typeface="Calibri"/>
            </a:endParaRPr>
          </a:p>
          <a:p>
            <a:pPr lvl="0"/>
            <a:r>
              <a:rPr lang="en-US" sz="1200" b="0" i="0" u="none" strike="noStrike" kern="1200" cap="none" dirty="0">
                <a:solidFill>
                  <a:schemeClr val="dk1"/>
                </a:solidFill>
                <a:effectLst/>
                <a:latin typeface="Calibri"/>
                <a:ea typeface="Calibri"/>
                <a:cs typeface="Calibri"/>
                <a:sym typeface="Calibri"/>
              </a:rPr>
              <a:t>Ask 10-15 students to form a circle. </a:t>
            </a:r>
            <a:endParaRPr lang="es-ES" sz="1200" b="0" i="0" u="none" strike="noStrike" kern="1200" cap="none" dirty="0">
              <a:solidFill>
                <a:schemeClr val="dk1"/>
              </a:solidFill>
              <a:effectLst/>
              <a:latin typeface="Calibri"/>
              <a:ea typeface="Calibri"/>
              <a:cs typeface="Calibri"/>
              <a:sym typeface="Calibri"/>
            </a:endParaRPr>
          </a:p>
          <a:p>
            <a:pPr lvl="0"/>
            <a:r>
              <a:rPr lang="en-US" sz="1200" b="0" i="0" u="none" strike="noStrike" kern="1200" cap="none" dirty="0">
                <a:solidFill>
                  <a:schemeClr val="dk1"/>
                </a:solidFill>
                <a:effectLst/>
                <a:latin typeface="Calibri"/>
                <a:ea typeface="Calibri"/>
                <a:cs typeface="Calibri"/>
                <a:sym typeface="Calibri"/>
              </a:rPr>
              <a:t>Hand a ball of yarn or string to one of the students (Student A). </a:t>
            </a:r>
            <a:endParaRPr lang="es-ES" sz="1200" b="0" i="0" u="none" strike="noStrike" kern="1200" cap="none" dirty="0">
              <a:solidFill>
                <a:schemeClr val="dk1"/>
              </a:solidFill>
              <a:effectLst/>
              <a:latin typeface="Calibri"/>
              <a:ea typeface="Calibri"/>
              <a:cs typeface="Calibri"/>
              <a:sym typeface="Calibri"/>
            </a:endParaRPr>
          </a:p>
          <a:p>
            <a:pPr lvl="0"/>
            <a:r>
              <a:rPr lang="en-US" sz="1200" b="0" i="0" u="none" strike="noStrike" kern="1200" cap="none" dirty="0">
                <a:solidFill>
                  <a:schemeClr val="dk1"/>
                </a:solidFill>
                <a:effectLst/>
                <a:latin typeface="Calibri"/>
                <a:ea typeface="Calibri"/>
                <a:cs typeface="Calibri"/>
                <a:sym typeface="Calibri"/>
              </a:rPr>
              <a:t>Make sure student A keeps the loose end of the yarn in his/her hand at all times.</a:t>
            </a:r>
            <a:endParaRPr lang="es-ES" sz="1200" b="0" i="0" u="none" strike="noStrike" kern="1200" cap="none" dirty="0">
              <a:solidFill>
                <a:schemeClr val="dk1"/>
              </a:solidFill>
              <a:effectLst/>
              <a:latin typeface="Calibri"/>
              <a:ea typeface="Calibri"/>
              <a:cs typeface="Calibri"/>
              <a:sym typeface="Calibri"/>
            </a:endParaRPr>
          </a:p>
          <a:p>
            <a:pPr lvl="0"/>
            <a:r>
              <a:rPr lang="en-US" sz="1200" b="0" i="0" u="none" strike="noStrike" kern="1200" cap="none" dirty="0">
                <a:solidFill>
                  <a:schemeClr val="dk1"/>
                </a:solidFill>
                <a:effectLst/>
                <a:latin typeface="Calibri"/>
                <a:ea typeface="Calibri"/>
                <a:cs typeface="Calibri"/>
                <a:sym typeface="Calibri"/>
              </a:rPr>
              <a:t>Ask another student to take the ball of yarn and hand it to any other student (Student B). As a result, students A and B will be connected with the yarn.</a:t>
            </a:r>
            <a:endParaRPr lang="es-ES" sz="1200" b="0" i="0" u="none" strike="noStrike" kern="1200" cap="none" dirty="0">
              <a:solidFill>
                <a:schemeClr val="dk1"/>
              </a:solidFill>
              <a:effectLst/>
              <a:latin typeface="Calibri"/>
              <a:ea typeface="Calibri"/>
              <a:cs typeface="Calibri"/>
              <a:sym typeface="Calibri"/>
            </a:endParaRPr>
          </a:p>
          <a:p>
            <a:pPr lvl="0"/>
            <a:r>
              <a:rPr lang="en-US" sz="1200" b="0" i="0" u="none" strike="noStrike" kern="1200" cap="none" dirty="0">
                <a:solidFill>
                  <a:schemeClr val="dk1"/>
                </a:solidFill>
                <a:effectLst/>
                <a:latin typeface="Calibri"/>
                <a:ea typeface="Calibri"/>
                <a:cs typeface="Calibri"/>
                <a:sym typeface="Calibri"/>
              </a:rPr>
              <a:t>Pose the question, Do you think this is the most efficient way to connect two students in the circle with the yarn?</a:t>
            </a:r>
            <a:endParaRPr lang="es-ES" sz="1200" b="0" i="0" u="none" strike="noStrike" kern="1200" cap="none" dirty="0">
              <a:solidFill>
                <a:schemeClr val="dk1"/>
              </a:solidFill>
              <a:effectLst/>
              <a:latin typeface="Calibri"/>
              <a:ea typeface="Calibri"/>
              <a:cs typeface="Calibri"/>
              <a:sym typeface="Calibri"/>
            </a:endParaRPr>
          </a:p>
          <a:p>
            <a:pPr lvl="0"/>
            <a:r>
              <a:rPr lang="en-US" sz="1200" b="0" i="0" u="none" strike="noStrike" kern="1200" cap="none" dirty="0">
                <a:solidFill>
                  <a:schemeClr val="dk1"/>
                </a:solidFill>
                <a:effectLst/>
                <a:latin typeface="Calibri"/>
                <a:ea typeface="Calibri"/>
                <a:cs typeface="Calibri"/>
                <a:sym typeface="Calibri"/>
              </a:rPr>
              <a:t>Take the yarn from the student B and go to 4-5 students, making sure each one holds the yarn before returning the ball of yarn to student B.</a:t>
            </a:r>
            <a:endParaRPr lang="es-ES" sz="1200" b="0" i="0" u="none" strike="noStrike" kern="1200" cap="none" dirty="0">
              <a:solidFill>
                <a:schemeClr val="dk1"/>
              </a:solidFill>
              <a:effectLst/>
              <a:latin typeface="Calibri"/>
              <a:ea typeface="Calibri"/>
              <a:cs typeface="Calibri"/>
              <a:sym typeface="Calibri"/>
            </a:endParaRPr>
          </a:p>
          <a:p>
            <a:pPr lvl="0"/>
            <a:r>
              <a:rPr lang="en-US" sz="1200" b="0" i="0" u="none" strike="noStrike" kern="1200" cap="none" dirty="0">
                <a:solidFill>
                  <a:schemeClr val="dk1"/>
                </a:solidFill>
                <a:effectLst/>
                <a:latin typeface="Calibri"/>
                <a:ea typeface="Calibri"/>
                <a:cs typeface="Calibri"/>
                <a:sym typeface="Calibri"/>
              </a:rPr>
              <a:t>Repeat the question, Do you think this is the most efficient way to connect two students in the circle with the yarn?</a:t>
            </a:r>
            <a:endParaRPr lang="es-E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356" name="Shape 3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4479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Antibiotics can actually select for a resistant variant of a bacteria, killing all its competition and allowing only the resistant strain to reproduce.  You can click on above link for an animation showing how this is having an effect on human health.</a:t>
            </a:r>
          </a:p>
        </p:txBody>
      </p:sp>
      <p:sp>
        <p:nvSpPr>
          <p:cNvPr id="364" name="Shape 3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6595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a:t>
            </a:r>
            <a:r>
              <a:rPr lang="en-US" sz="1200" b="0" i="0" u="none" strike="noStrike" cap="none" baseline="0" dirty="0">
                <a:solidFill>
                  <a:schemeClr val="dk1"/>
                </a:solidFill>
                <a:latin typeface="Calibri"/>
                <a:ea typeface="Calibri"/>
                <a:cs typeface="Calibri"/>
                <a:sym typeface="Calibri"/>
              </a:rPr>
              <a:t> TIES Online Learning Page has tabs with various classroom resources, including PowerPoints, exams, labs, and online games. The page also includes a video of the first TIES workshop, videos of students completing some of our most popular labs, and links to other valuable educational webpages.</a:t>
            </a:r>
            <a:endParaRPr lang="en-US" sz="1200" b="0" i="0" u="none" strike="noStrike" cap="none" dirty="0">
              <a:solidFill>
                <a:schemeClr val="dk1"/>
              </a:solidFill>
              <a:latin typeface="Calibri"/>
              <a:ea typeface="Calibri"/>
              <a:cs typeface="Calibri"/>
              <a:sym typeface="Calibri"/>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124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Darwin worked many years on his book </a:t>
            </a:r>
            <a:r>
              <a:rPr lang="en-US" sz="1200" b="0" i="1" u="none" strike="noStrike" cap="none" dirty="0">
                <a:solidFill>
                  <a:schemeClr val="dk1"/>
                </a:solidFill>
                <a:latin typeface="Calibri"/>
                <a:ea typeface="Calibri"/>
                <a:cs typeface="Calibri"/>
                <a:sym typeface="Calibri"/>
              </a:rPr>
              <a:t>The Origins of Species</a:t>
            </a:r>
            <a:r>
              <a:rPr lang="en-US" sz="1200" b="0" i="0" u="none" strike="noStrike" cap="none" dirty="0">
                <a:solidFill>
                  <a:schemeClr val="dk1"/>
                </a:solidFill>
                <a:latin typeface="Calibri"/>
                <a:ea typeface="Calibri"/>
                <a:cs typeface="Calibri"/>
                <a:sym typeface="Calibri"/>
              </a:rPr>
              <a:t>, before publishing it.  He knew that his idea was revolutionary,</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yet accurate.  As the short video shows in the link, “Who Was Charles Darwin,” Darwin’s theory of evolution through natural selection is what allows biology to “make sense.” Students can research other important scientists in evolutionary biology.  E-mail</a:t>
            </a:r>
            <a:r>
              <a:rPr lang="en-US" sz="1200" b="0" i="0" u="none" strike="noStrike" cap="none" baseline="0" dirty="0">
                <a:solidFill>
                  <a:schemeClr val="dk1"/>
                </a:solidFill>
                <a:latin typeface="Calibri"/>
                <a:ea typeface="Calibri"/>
                <a:cs typeface="Calibri"/>
                <a:sym typeface="Calibri"/>
              </a:rPr>
              <a:t> us at bvazquez@centerforinquiry.net for a comprehensive list developed by TIES Teacher Corps Member, John Mead.</a:t>
            </a:r>
            <a:endParaRPr lang="en-US" sz="1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511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Here is a diagram of the “tree of life” with various organisms and their relatedness to humans. This beautiful tree of life can be found at https://www.evogeneao.com/. Just click</a:t>
            </a:r>
            <a:r>
              <a:rPr lang="en-US" sz="1200" b="0" i="0" u="none" strike="noStrike" cap="none" baseline="0" dirty="0">
                <a:solidFill>
                  <a:schemeClr val="dk1"/>
                </a:solidFill>
                <a:latin typeface="Calibri"/>
                <a:ea typeface="Calibri"/>
                <a:cs typeface="Calibri"/>
                <a:sym typeface="Calibri"/>
              </a:rPr>
              <a:t> on the link below the image. Students can interact with the image above and research their relatedness with the other organisms the family tree.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866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theory in science is a BIG DEAL!  A theory is the scientific explanation for what we see (observations), an explanation that has been tested and overwhelmingly supported by evidence and therefore the scientific community.  In science the expression “it’s just a theory” is just NOT applicable. A quick assessment can be carried out with this slide. Ask students to write the words:</a:t>
            </a:r>
            <a:r>
              <a:rPr lang="en-US" sz="1200" b="0" i="0" u="none" strike="noStrike" cap="none" baseline="0" dirty="0">
                <a:solidFill>
                  <a:schemeClr val="dk1"/>
                </a:solidFill>
                <a:latin typeface="Calibri"/>
                <a:ea typeface="Calibri"/>
                <a:cs typeface="Calibri"/>
                <a:sym typeface="Calibri"/>
              </a:rPr>
              <a:t> fact, hypothesis, law, theory in order of </a:t>
            </a:r>
            <a:endParaRPr lang="en-US" sz="1200" b="0" i="0" u="none" strike="noStrike" cap="none" dirty="0">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46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Evidence points to the validity of the theory of evolution.  The more we know and discover through new technologies only substantiates it more. For this slide, it’s best to not reveal each evidence all at once. Ask students for possible lines of evidence. Hand out stickers or other small</a:t>
            </a:r>
            <a:r>
              <a:rPr lang="en-US" sz="1200" b="0" i="0" u="none" strike="noStrike" cap="none" baseline="0" dirty="0">
                <a:solidFill>
                  <a:schemeClr val="dk1"/>
                </a:solidFill>
                <a:latin typeface="Calibri"/>
                <a:ea typeface="Calibri"/>
                <a:cs typeface="Calibri"/>
                <a:sym typeface="Calibri"/>
              </a:rPr>
              <a:t> items for correct answers. Students can be divided into groups to research each line of evidence and share their findings in a number of ways, such as think, pair, share.</a:t>
            </a:r>
            <a:endParaRPr lang="en-US" sz="12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710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6A6852AA-AE1E-4395-92A0-BF19ED411FD6}" type="slidenum">
              <a:rPr lang="en-US" altLang="en-US" sz="1200" smtClean="0"/>
              <a:pPr eaLnBrk="1" hangingPunct="1"/>
              <a:t>8</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8" charset="0"/>
                <a:cs typeface="Times New Roman" pitchFamily="18" charset="0"/>
              </a:rPr>
              <a:t>Students can be divided into groups to research different types</a:t>
            </a:r>
            <a:r>
              <a:rPr lang="en-US" altLang="en-US" baseline="0" dirty="0">
                <a:latin typeface="Times New Roman" pitchFamily="18" charset="0"/>
                <a:cs typeface="Times New Roman" pitchFamily="18" charset="0"/>
              </a:rPr>
              <a:t> of fossils (see slide number 13 for an excellent resource). Students can also create fossil casts and molds using clay and any objects chosen by the teacher. Sample student discussion: What we can learn from fossils? </a:t>
            </a:r>
            <a:endParaRPr lang="en-US" altLang="en-US" dirty="0">
              <a:latin typeface="Times New Roman" pitchFamily="18" charset="0"/>
              <a:cs typeface="Times New Roman" pitchFamily="18" charset="0"/>
            </a:endParaRPr>
          </a:p>
          <a:p>
            <a:pPr eaLnBrk="1" hangingPunct="1"/>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1075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9</a:t>
            </a:fld>
            <a:endParaRPr lang="en-US" sz="1200">
              <a:solidFill>
                <a:schemeClr val="dk1"/>
              </a:solidFill>
              <a:latin typeface="Times New Roman"/>
              <a:ea typeface="Times New Roman"/>
              <a:cs typeface="Times New Roman"/>
              <a:sym typeface="Times New Roman"/>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Times New Roman"/>
                <a:ea typeface="Times New Roman"/>
                <a:cs typeface="Times New Roman"/>
                <a:sym typeface="Times New Roman"/>
              </a:rPr>
              <a:t>Casts and molds can be confusing for students. Which is which? Students can discover the difference using clay and objects chosen by the teacher.  Here is a great lesson plan from the National Parks Service:</a:t>
            </a:r>
          </a:p>
          <a:p>
            <a:pPr marL="0" marR="0" lvl="0" indent="0" algn="l" rtl="0">
              <a:spcBef>
                <a:spcPts val="0"/>
              </a:spcBef>
              <a:buSzPct val="25000"/>
              <a:buNone/>
            </a:pPr>
            <a:r>
              <a:rPr lang="es-ES" sz="1200" b="0" i="0" u="none" strike="noStrike" cap="none" dirty="0">
                <a:solidFill>
                  <a:schemeClr val="dk1"/>
                </a:solidFill>
                <a:latin typeface="Times New Roman"/>
                <a:ea typeface="Times New Roman"/>
                <a:cs typeface="Times New Roman"/>
                <a:sym typeface="Times New Roman"/>
              </a:rPr>
              <a:t>https://www.nps.gov/brca/learn/education/paleoact4.htm</a:t>
            </a:r>
            <a:endParaRPr sz="12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9635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alibri"/>
              <a:buNone/>
              <a:defRPr sz="3200">
                <a:solidFill>
                  <a:schemeClr val="lt1"/>
                </a:solidFill>
                <a:latin typeface="Calibri"/>
                <a:ea typeface="Calibri"/>
                <a:cs typeface="Calibri"/>
                <a:sym typeface="Calibri"/>
              </a:defRPr>
            </a:lvl1pPr>
            <a:lvl2pPr marL="457200" marR="0" lvl="1" indent="0" algn="l" rtl="0">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2pPr>
            <a:lvl3pPr marL="914400" marR="0" lvl="2" indent="0" algn="l" rtl="0">
              <a:spcBef>
                <a:spcPts val="0"/>
              </a:spcBef>
              <a:buClr>
                <a:schemeClr val="lt1"/>
              </a:buClr>
              <a:buFont typeface="Calibri"/>
              <a:buNone/>
              <a:defRPr sz="2400" b="0" i="0" u="none" strike="noStrike" cap="none">
                <a:solidFill>
                  <a:schemeClr val="lt1"/>
                </a:solidFill>
                <a:latin typeface="Calibri"/>
                <a:ea typeface="Calibri"/>
                <a:cs typeface="Calibri"/>
                <a:sym typeface="Calibri"/>
              </a:defRPr>
            </a:lvl3pPr>
            <a:lvl4pPr marL="1371600" marR="0" lvl="3"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4pPr>
            <a:lvl5pPr marL="1828800" marR="0" lvl="4"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5pPr>
            <a:lvl6pPr marL="2286000" marR="0" lvl="5"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6pPr>
            <a:lvl7pPr marL="2743200" marR="0" lvl="6"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7pPr>
            <a:lvl8pPr marL="3200400" marR="0" lvl="7"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8pPr>
            <a:lvl9pPr marL="3657600" marR="0" lvl="8"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85800" y="768350"/>
            <a:ext cx="77724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648200" y="1981200"/>
            <a:ext cx="3809999" cy="4114800"/>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Calibri"/>
              <a:buNone/>
              <a:defRPr sz="4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1pPr>
            <a:lvl2pPr marL="457200" marR="0" lvl="1" indent="0" algn="l" rtl="0">
              <a:spcBef>
                <a:spcPts val="360"/>
              </a:spcBef>
              <a:buClr>
                <a:schemeClr val="lt1"/>
              </a:buClr>
              <a:buFont typeface="Arial"/>
              <a:buNone/>
              <a:defRPr sz="1800" b="0" i="0" u="none" strike="noStrike" cap="none">
                <a:solidFill>
                  <a:schemeClr val="lt1"/>
                </a:solidFill>
                <a:latin typeface="Calibri"/>
                <a:ea typeface="Calibri"/>
                <a:cs typeface="Calibri"/>
                <a:sym typeface="Calibri"/>
              </a:defRPr>
            </a:lvl2pPr>
            <a:lvl3pPr marL="914400" marR="0" lvl="2" indent="0" algn="l" rtl="0">
              <a:spcBef>
                <a:spcPts val="320"/>
              </a:spcBef>
              <a:buClr>
                <a:schemeClr val="lt1"/>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5pPr>
            <a:lvl6pPr marL="2286000" marR="0" lvl="5"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59" name="Shape 5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60" name="Shape 6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ncse.com/blog/2014/11/misconception-monday-fossils-everywhere-part-2-0016012"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evolution.berkeley.edu/evolibrary/article/history_16"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rFxu7NEoKC8" TargetMode="External"/><Relationship Id="rId7" Type="http://schemas.openxmlformats.org/officeDocument/2006/relationships/hyperlink" Target="http://www.pbs.org/wgbh/evolution/educators/teachstuds/svideo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pbs.org/wgbh/nova/body/journey-into-human-dna.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WMPlr4tD64A"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0.gif"/></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johnkyrk.com/evolution.html" TargetMode="External"/><Relationship Id="rId4" Type="http://schemas.openxmlformats.org/officeDocument/2006/relationships/hyperlink" Target="https://www.youtube.com/watch?v=M8V_glRW1hA"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8FGYzZOZxMw"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3.jpeg"/><Relationship Id="rId5" Type="http://schemas.openxmlformats.org/officeDocument/2006/relationships/hyperlink" Target="https://www.youtube.com/watch?v=WMPlr4tD64A" TargetMode="Externa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tatedclearly.com/videos/what-is-natural-selection/section/transcript/" TargetMode="External"/><Relationship Id="rId5" Type="http://schemas.openxmlformats.org/officeDocument/2006/relationships/hyperlink" Target="https://www.youtube.com/watch?v=plVk4NVIUh8&amp;feature=youtu.be" TargetMode="External"/><Relationship Id="rId4" Type="http://schemas.openxmlformats.org/officeDocument/2006/relationships/image" Target="../media/image45.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tieseducation.org/resource/charles-darwins-game-of-survival-discovery-science/" TargetMode="External"/><Relationship Id="rId5" Type="http://schemas.openxmlformats.org/officeDocument/2006/relationships/hyperlink" Target="https://www.richarddawkins.net/2018/09/excellent-and-simple-explanation-of-natural-selection/" TargetMode="External"/><Relationship Id="rId4" Type="http://schemas.openxmlformats.org/officeDocument/2006/relationships/hyperlink" Target="https://www.youtube.com/watch?v=plVk4NVIUh8&amp;feature=youtu.b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mZt1Gn0R22Q"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rebloggy.com/post/design-anatomy-education-science-learning-evolution-biology-medicine-infographic/75113950495" TargetMode="External"/><Relationship Id="rId5" Type="http://schemas.openxmlformats.org/officeDocument/2006/relationships/hyperlink" Target="https://www.youtube.com/watch?v=cO1a1Ek-HD0" TargetMode="Externa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time_continue=2&amp;v=7VM9YxmULuo"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50.gif"/><Relationship Id="rId4" Type="http://schemas.openxmlformats.org/officeDocument/2006/relationships/hyperlink" Target="http://www.evolution-of-life.com/en/observe/video/fiche/mutations-selection-the-bacteria-resist.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richarddawkins.net/ties/online-lear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pbslearningmedia.org/resource/tdc02.sci.life.evo.dar/evolving-ideas-who-was-charles-darwi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evogeneao.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lqk3TKuGNB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685800" y="298450"/>
            <a:ext cx="7772400" cy="1219199"/>
          </a:xfrm>
          <a:prstGeom prst="rect">
            <a:avLst/>
          </a:prstGeom>
          <a:noFill/>
          <a:ln>
            <a:noFill/>
          </a:ln>
        </p:spPr>
        <p:txBody>
          <a:bodyPr lIns="91425" tIns="45700" rIns="91425" bIns="45700" anchor="ctr" anchorCtr="0">
            <a:noAutofit/>
          </a:bodyPr>
          <a:lstStyle/>
          <a:p>
            <a:pPr marL="0" marR="0" lvl="0" indent="0" algn="ctr" rtl="0">
              <a:spcBef>
                <a:spcPts val="0"/>
              </a:spcBef>
              <a:buClr>
                <a:srgbClr val="498DF1"/>
              </a:buClr>
              <a:buSzPct val="25000"/>
              <a:buFont typeface="Calibri"/>
              <a:buNone/>
            </a:pPr>
            <a:r>
              <a:rPr lang="en-US" sz="6600" b="1" i="0" u="none" strike="noStrike" cap="none" dirty="0">
                <a:solidFill>
                  <a:srgbClr val="498DF1"/>
                </a:solidFill>
                <a:latin typeface="Calibri"/>
                <a:ea typeface="Calibri"/>
                <a:cs typeface="Calibri"/>
                <a:sym typeface="Calibri"/>
              </a:rPr>
              <a:t>Evolution</a:t>
            </a:r>
          </a:p>
        </p:txBody>
      </p:sp>
      <p:sp>
        <p:nvSpPr>
          <p:cNvPr id="96" name="Shape 96"/>
          <p:cNvSpPr txBox="1">
            <a:spLocks noGrp="1"/>
          </p:cNvSpPr>
          <p:nvPr>
            <p:ph type="subTitle" idx="1"/>
          </p:nvPr>
        </p:nvSpPr>
        <p:spPr>
          <a:xfrm>
            <a:off x="2669678" y="5536293"/>
            <a:ext cx="3856896" cy="56406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0070C0"/>
              </a:buClr>
              <a:buSzPct val="25000"/>
              <a:buFont typeface="Arial"/>
              <a:buNone/>
            </a:pPr>
            <a:r>
              <a:rPr lang="en-US" sz="3700" b="0" i="0" u="none" strike="noStrike" cap="none" dirty="0">
                <a:solidFill>
                  <a:srgbClr val="0070C0"/>
                </a:solidFill>
                <a:latin typeface="Calibri"/>
                <a:ea typeface="Calibri"/>
                <a:cs typeface="Calibri"/>
                <a:sym typeface="Calibri"/>
              </a:rPr>
              <a:t>It’s a Family Affair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762125"/>
            <a:ext cx="8572500" cy="3333750"/>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33412" y="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1"/>
              </a:buClr>
              <a:buSzPct val="25000"/>
              <a:buFont typeface="Calibri"/>
              <a:buNone/>
            </a:pPr>
            <a:r>
              <a:rPr lang="en-US" sz="4400" b="0" i="0" u="none" strike="noStrike" cap="none" dirty="0">
                <a:solidFill>
                  <a:schemeClr val="accent1"/>
                </a:solidFill>
                <a:latin typeface="Calibri"/>
                <a:ea typeface="Calibri"/>
                <a:cs typeface="Calibri"/>
                <a:sym typeface="Calibri"/>
              </a:rPr>
              <a:t>Types of Fossils</a:t>
            </a:r>
          </a:p>
        </p:txBody>
      </p:sp>
      <p:sp>
        <p:nvSpPr>
          <p:cNvPr id="162" name="Shape 162"/>
          <p:cNvSpPr txBox="1">
            <a:spLocks noGrp="1"/>
          </p:cNvSpPr>
          <p:nvPr>
            <p:ph type="body" idx="1"/>
          </p:nvPr>
        </p:nvSpPr>
        <p:spPr>
          <a:xfrm>
            <a:off x="633412" y="981737"/>
            <a:ext cx="7772400" cy="3733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2800" b="0" i="0" u="none" strike="noStrike" cap="none">
                <a:solidFill>
                  <a:schemeClr val="lt1"/>
                </a:solidFill>
                <a:latin typeface="Calibri"/>
                <a:ea typeface="Calibri"/>
                <a:cs typeface="Calibri"/>
                <a:sym typeface="Calibri"/>
              </a:rPr>
              <a:t>A </a:t>
            </a:r>
            <a:r>
              <a:rPr lang="en-US" sz="2800" b="0" i="0" u="sng" strike="noStrike" cap="none">
                <a:solidFill>
                  <a:schemeClr val="lt1"/>
                </a:solidFill>
                <a:latin typeface="Calibri"/>
                <a:ea typeface="Calibri"/>
                <a:cs typeface="Calibri"/>
                <a:sym typeface="Calibri"/>
              </a:rPr>
              <a:t>cast fossil </a:t>
            </a:r>
            <a:r>
              <a:rPr lang="en-US" sz="2800" b="0" i="0" u="none" strike="noStrike" cap="none">
                <a:solidFill>
                  <a:schemeClr val="lt1"/>
                </a:solidFill>
                <a:latin typeface="Calibri"/>
                <a:ea typeface="Calibri"/>
                <a:cs typeface="Calibri"/>
                <a:sym typeface="Calibri"/>
              </a:rPr>
              <a:t>occurs when the mold is filled in by precipitating minerals.</a:t>
            </a:r>
          </a:p>
          <a:p>
            <a:pPr marL="342900" marR="0" lvl="0" indent="-342900" algn="l" rtl="0">
              <a:spcBef>
                <a:spcPts val="640"/>
              </a:spcBef>
              <a:buClr>
                <a:schemeClr val="lt1"/>
              </a:buClr>
              <a:buSzPct val="100000"/>
              <a:buFont typeface="Arial"/>
              <a:buNone/>
            </a:pPr>
            <a:endParaRPr sz="3200" b="0" i="0" u="none" strike="noStrike" cap="none">
              <a:solidFill>
                <a:schemeClr val="lt1"/>
              </a:solidFill>
              <a:latin typeface="Calibri"/>
              <a:ea typeface="Calibri"/>
              <a:cs typeface="Calibri"/>
              <a:sym typeface="Calibri"/>
            </a:endParaRPr>
          </a:p>
        </p:txBody>
      </p:sp>
      <p:pic>
        <p:nvPicPr>
          <p:cNvPr id="163" name="Shape 163"/>
          <p:cNvPicPr preferRelativeResize="0"/>
          <p:nvPr/>
        </p:nvPicPr>
        <p:blipFill rotWithShape="1">
          <a:blip r:embed="rId3">
            <a:alphaModFix/>
          </a:blip>
          <a:srcRect/>
          <a:stretch/>
        </p:blipFill>
        <p:spPr>
          <a:xfrm>
            <a:off x="1752600" y="2133600"/>
            <a:ext cx="5612215" cy="449146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048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1"/>
              </a:buClr>
              <a:buSzPct val="25000"/>
              <a:buFont typeface="Calibri"/>
              <a:buNone/>
            </a:pPr>
            <a:r>
              <a:rPr lang="en-US" sz="4400" b="0" i="0" u="none" strike="noStrike" cap="none">
                <a:solidFill>
                  <a:schemeClr val="accent1"/>
                </a:solidFill>
                <a:latin typeface="Calibri"/>
                <a:ea typeface="Calibri"/>
                <a:cs typeface="Calibri"/>
                <a:sym typeface="Calibri"/>
              </a:rPr>
              <a:t>Types of Fossils</a:t>
            </a:r>
          </a:p>
        </p:txBody>
      </p:sp>
      <p:sp>
        <p:nvSpPr>
          <p:cNvPr id="169" name="Shape 169"/>
          <p:cNvSpPr txBox="1">
            <a:spLocks noGrp="1"/>
          </p:cNvSpPr>
          <p:nvPr>
            <p:ph type="body" idx="1"/>
          </p:nvPr>
        </p:nvSpPr>
        <p:spPr>
          <a:xfrm>
            <a:off x="685800" y="10668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100000"/>
              <a:buFont typeface="Arial"/>
              <a:buChar char="•"/>
            </a:pPr>
            <a:r>
              <a:rPr lang="en-US" sz="2800" b="0" i="0" u="sng" strike="noStrike" cap="none">
                <a:solidFill>
                  <a:schemeClr val="lt1"/>
                </a:solidFill>
                <a:latin typeface="Calibri"/>
                <a:ea typeface="Calibri"/>
                <a:cs typeface="Calibri"/>
                <a:sym typeface="Calibri"/>
              </a:rPr>
              <a:t>Amber</a:t>
            </a:r>
            <a:r>
              <a:rPr lang="en-US" sz="2800" b="0" i="0" u="none" strike="noStrike" cap="none">
                <a:solidFill>
                  <a:schemeClr val="lt1"/>
                </a:solidFill>
                <a:latin typeface="Calibri"/>
                <a:ea typeface="Calibri"/>
                <a:cs typeface="Calibri"/>
                <a:sym typeface="Calibri"/>
              </a:rPr>
              <a:t>: fossilized tree resin that can contain organisms</a:t>
            </a:r>
          </a:p>
        </p:txBody>
      </p:sp>
      <p:pic>
        <p:nvPicPr>
          <p:cNvPr id="170" name="Shape 170"/>
          <p:cNvPicPr preferRelativeResize="0"/>
          <p:nvPr/>
        </p:nvPicPr>
        <p:blipFill rotWithShape="1">
          <a:blip r:embed="rId3">
            <a:alphaModFix/>
          </a:blip>
          <a:srcRect/>
          <a:stretch/>
        </p:blipFill>
        <p:spPr>
          <a:xfrm>
            <a:off x="1828800" y="2209800"/>
            <a:ext cx="5867400" cy="44005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13722" y="2770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1"/>
              </a:buClr>
              <a:buSzPct val="25000"/>
              <a:buFont typeface="Calibri"/>
              <a:buNone/>
            </a:pPr>
            <a:r>
              <a:rPr lang="en-US" sz="4400" b="0" i="0" u="none" strike="noStrike" cap="none">
                <a:solidFill>
                  <a:schemeClr val="accent1"/>
                </a:solidFill>
                <a:latin typeface="Calibri"/>
                <a:ea typeface="Calibri"/>
                <a:cs typeface="Calibri"/>
                <a:sym typeface="Calibri"/>
              </a:rPr>
              <a:t>Types of Fossils</a:t>
            </a:r>
          </a:p>
        </p:txBody>
      </p:sp>
      <p:sp>
        <p:nvSpPr>
          <p:cNvPr id="176" name="Shape 176"/>
          <p:cNvSpPr txBox="1">
            <a:spLocks noGrp="1"/>
          </p:cNvSpPr>
          <p:nvPr>
            <p:ph type="body" idx="1"/>
          </p:nvPr>
        </p:nvSpPr>
        <p:spPr>
          <a:xfrm>
            <a:off x="113722" y="990600"/>
            <a:ext cx="8916556" cy="3733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2800" b="0" i="0" u="sng" strike="noStrike" cap="none" dirty="0">
                <a:solidFill>
                  <a:schemeClr val="lt1"/>
                </a:solidFill>
                <a:latin typeface="Calibri"/>
                <a:ea typeface="Calibri"/>
                <a:cs typeface="Calibri"/>
                <a:sym typeface="Calibri"/>
              </a:rPr>
              <a:t>Petrified wood </a:t>
            </a:r>
            <a:r>
              <a:rPr lang="en-US" sz="2800" b="0" i="0" u="none" strike="noStrike" cap="none" dirty="0">
                <a:solidFill>
                  <a:schemeClr val="lt1"/>
                </a:solidFill>
                <a:latin typeface="Calibri"/>
                <a:ea typeface="Calibri"/>
                <a:cs typeface="Calibri"/>
                <a:sym typeface="Calibri"/>
              </a:rPr>
              <a:t>forms when plant material is buried by sediment and protected from decay by oxygen and organisms. Then, groundwater rich in dissolved solids flows through the sediment replacing the original plant material with inorganic material.</a:t>
            </a:r>
          </a:p>
          <a:p>
            <a:pPr marL="342900" marR="0" lvl="0" indent="-342900" algn="l" rtl="0">
              <a:spcBef>
                <a:spcPts val="640"/>
              </a:spcBef>
              <a:spcAft>
                <a:spcPts val="0"/>
              </a:spcAft>
              <a:buClr>
                <a:schemeClr val="lt1"/>
              </a:buClr>
              <a:buSzPct val="100000"/>
              <a:buFont typeface="Arial"/>
              <a:buNone/>
            </a:pPr>
            <a:endParaRPr sz="3200" b="0" i="0" u="none" strike="noStrike" cap="none" dirty="0">
              <a:solidFill>
                <a:schemeClr val="lt1"/>
              </a:solidFill>
              <a:latin typeface="Calibri"/>
              <a:ea typeface="Calibri"/>
              <a:cs typeface="Calibri"/>
              <a:sym typeface="Calibri"/>
            </a:endParaRPr>
          </a:p>
          <a:p>
            <a:pPr marL="342900" marR="0" lvl="0" indent="-342900" algn="l" rtl="0">
              <a:spcBef>
                <a:spcPts val="640"/>
              </a:spcBef>
              <a:buClr>
                <a:schemeClr val="lt1"/>
              </a:buClr>
              <a:buSzPct val="100000"/>
              <a:buFont typeface="Arial"/>
              <a:buNone/>
            </a:pPr>
            <a:endParaRPr sz="3200" b="0" i="0" u="none" strike="noStrike" cap="none" dirty="0">
              <a:solidFill>
                <a:schemeClr val="lt1"/>
              </a:solidFill>
              <a:latin typeface="Calibri"/>
              <a:ea typeface="Calibri"/>
              <a:cs typeface="Calibri"/>
              <a:sym typeface="Calibri"/>
            </a:endParaRPr>
          </a:p>
        </p:txBody>
      </p:sp>
      <p:pic>
        <p:nvPicPr>
          <p:cNvPr id="177" name="Shape 177"/>
          <p:cNvPicPr preferRelativeResize="0"/>
          <p:nvPr/>
        </p:nvPicPr>
        <p:blipFill rotWithShape="1">
          <a:blip r:embed="rId3">
            <a:alphaModFix/>
          </a:blip>
          <a:srcRect/>
          <a:stretch/>
        </p:blipFill>
        <p:spPr>
          <a:xfrm>
            <a:off x="2752381" y="3507036"/>
            <a:ext cx="4171950" cy="3128963"/>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7501" y="152401"/>
            <a:ext cx="8171592" cy="20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3200" b="0" i="0" u="none" strike="noStrike" cap="none" dirty="0">
                <a:solidFill>
                  <a:schemeClr val="lt1"/>
                </a:solidFill>
                <a:latin typeface="Calibri"/>
                <a:ea typeface="Calibri"/>
                <a:cs typeface="Calibri"/>
                <a:sym typeface="Calibri"/>
              </a:rPr>
              <a:t>To learn more about the many different types of fossils, check out: </a:t>
            </a:r>
            <a:r>
              <a:rPr lang="en-US" sz="3200" b="0" i="0" u="sng" strike="noStrike" cap="none" dirty="0">
                <a:solidFill>
                  <a:schemeClr val="hlink"/>
                </a:solidFill>
                <a:latin typeface="Calibri"/>
                <a:ea typeface="Calibri"/>
                <a:cs typeface="Calibri"/>
                <a:sym typeface="Calibri"/>
                <a:hlinkClick r:id="rId3"/>
              </a:rPr>
              <a:t>The National Center for Science Education's Article</a:t>
            </a:r>
            <a:r>
              <a:rPr lang="en-US" sz="3200" b="0" i="0" u="none" strike="noStrike" cap="none" dirty="0">
                <a:solidFill>
                  <a:schemeClr val="lt1"/>
                </a:solidFill>
                <a:latin typeface="Calibri"/>
                <a:ea typeface="Calibri"/>
                <a:cs typeface="Calibri"/>
                <a:sym typeface="Calibri"/>
              </a:rPr>
              <a:t> on the subject</a:t>
            </a:r>
            <a:br>
              <a:rPr lang="en-US" sz="3200" b="0" i="0" u="none" strike="noStrike" cap="none" dirty="0">
                <a:solidFill>
                  <a:schemeClr val="lt1"/>
                </a:solidFill>
                <a:latin typeface="Calibri"/>
                <a:ea typeface="Calibri"/>
                <a:cs typeface="Calibri"/>
                <a:sym typeface="Calibri"/>
              </a:rPr>
            </a:br>
            <a:endParaRPr lang="en-US" sz="3200" b="0" i="0" u="none" strike="noStrike" cap="none" dirty="0">
              <a:solidFill>
                <a:schemeClr val="lt1"/>
              </a:solidFill>
              <a:latin typeface="Calibri"/>
              <a:ea typeface="Calibri"/>
              <a:cs typeface="Calibri"/>
              <a:sym typeface="Calibri"/>
            </a:endParaRPr>
          </a:p>
        </p:txBody>
      </p:sp>
      <p:pic>
        <p:nvPicPr>
          <p:cNvPr id="184" name="Shape 184"/>
          <p:cNvPicPr preferRelativeResize="0"/>
          <p:nvPr/>
        </p:nvPicPr>
        <p:blipFill rotWithShape="1">
          <a:blip r:embed="rId4">
            <a:alphaModFix/>
          </a:blip>
          <a:srcRect/>
          <a:stretch/>
        </p:blipFill>
        <p:spPr>
          <a:xfrm>
            <a:off x="762000" y="2209800"/>
            <a:ext cx="3358951" cy="4482810"/>
          </a:xfrm>
          <a:prstGeom prst="rect">
            <a:avLst/>
          </a:prstGeom>
          <a:noFill/>
          <a:ln>
            <a:noFill/>
          </a:ln>
        </p:spPr>
      </p:pic>
      <p:pic>
        <p:nvPicPr>
          <p:cNvPr id="185" name="Shape 185"/>
          <p:cNvPicPr preferRelativeResize="0"/>
          <p:nvPr/>
        </p:nvPicPr>
        <p:blipFill rotWithShape="1">
          <a:blip r:embed="rId5">
            <a:alphaModFix/>
          </a:blip>
          <a:srcRect/>
          <a:stretch/>
        </p:blipFill>
        <p:spPr>
          <a:xfrm>
            <a:off x="4622800" y="2927205"/>
            <a:ext cx="4064000" cy="30480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2216" y="635333"/>
            <a:ext cx="5779165" cy="2079658"/>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600" b="1" i="0" u="none" strike="noStrike" cap="none" dirty="0">
                <a:solidFill>
                  <a:schemeClr val="lt1"/>
                </a:solidFill>
                <a:latin typeface="Calibri"/>
                <a:ea typeface="Calibri"/>
                <a:cs typeface="Calibri"/>
                <a:sym typeface="Calibri"/>
              </a:rPr>
              <a:t>2. Biogeography: t</a:t>
            </a:r>
            <a:r>
              <a:rPr lang="en-US" sz="3600" b="0" i="0" u="none" strike="noStrike" cap="none" dirty="0">
                <a:solidFill>
                  <a:schemeClr val="lt1"/>
                </a:solidFill>
                <a:latin typeface="Calibri"/>
                <a:ea typeface="Calibri"/>
                <a:cs typeface="Calibri"/>
                <a:sym typeface="Calibri"/>
              </a:rPr>
              <a:t>he study of the geographical distribution </a:t>
            </a:r>
            <a:br>
              <a:rPr lang="en-US" sz="3600" b="0" i="0" u="none" strike="noStrike" cap="none" dirty="0">
                <a:solidFill>
                  <a:schemeClr val="lt1"/>
                </a:solidFill>
                <a:latin typeface="Calibri"/>
                <a:ea typeface="Calibri"/>
                <a:cs typeface="Calibri"/>
                <a:sym typeface="Calibri"/>
              </a:rPr>
            </a:br>
            <a:r>
              <a:rPr lang="en-US" sz="3600" b="0" i="0" u="none" strike="noStrike" cap="none" dirty="0">
                <a:solidFill>
                  <a:schemeClr val="lt1"/>
                </a:solidFill>
                <a:latin typeface="Calibri"/>
                <a:ea typeface="Calibri"/>
                <a:cs typeface="Calibri"/>
                <a:sym typeface="Calibri"/>
              </a:rPr>
              <a:t>of fossils.</a:t>
            </a:r>
            <a:br>
              <a:rPr lang="en-US" sz="3600" b="0" i="0" u="none" strike="noStrike" cap="none" dirty="0">
                <a:solidFill>
                  <a:schemeClr val="lt1"/>
                </a:solidFill>
                <a:latin typeface="Calibri"/>
                <a:ea typeface="Calibri"/>
                <a:cs typeface="Calibri"/>
                <a:sym typeface="Calibri"/>
              </a:rPr>
            </a:br>
            <a:endParaRPr lang="en-US" sz="3600" b="0" i="0" u="none" strike="noStrike" cap="none" dirty="0">
              <a:solidFill>
                <a:schemeClr val="lt1"/>
              </a:solidFill>
              <a:latin typeface="Calibri"/>
              <a:ea typeface="Calibri"/>
              <a:cs typeface="Calibri"/>
              <a:sym typeface="Calibri"/>
            </a:endParaRPr>
          </a:p>
        </p:txBody>
      </p:sp>
      <p:sp>
        <p:nvSpPr>
          <p:cNvPr id="192" name="Shape 192"/>
          <p:cNvSpPr txBox="1">
            <a:spLocks noGrp="1"/>
          </p:cNvSpPr>
          <p:nvPr>
            <p:ph type="body" idx="1"/>
          </p:nvPr>
        </p:nvSpPr>
        <p:spPr>
          <a:xfrm>
            <a:off x="82217" y="2377532"/>
            <a:ext cx="9061783" cy="22859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lt1"/>
              </a:buClr>
              <a:buSzPct val="99200"/>
              <a:buFont typeface="Arial"/>
              <a:buChar char="•"/>
            </a:pPr>
            <a:r>
              <a:rPr lang="en-US" sz="2480" b="0" i="0" u="none" strike="noStrike" cap="none" dirty="0">
                <a:solidFill>
                  <a:schemeClr val="lt1"/>
                </a:solidFill>
                <a:latin typeface="Calibri"/>
                <a:ea typeface="Calibri"/>
                <a:cs typeface="Calibri"/>
                <a:sym typeface="Calibri"/>
              </a:rPr>
              <a:t>For example, in the </a:t>
            </a:r>
            <a:r>
              <a:rPr lang="en-US" sz="2480" b="0" i="1" u="none" strike="noStrike" cap="none" dirty="0">
                <a:solidFill>
                  <a:schemeClr val="lt1"/>
                </a:solidFill>
                <a:latin typeface="Calibri"/>
                <a:ea typeface="Calibri"/>
                <a:cs typeface="Calibri"/>
                <a:sym typeface="Calibri"/>
              </a:rPr>
              <a:t>Origin of Species</a:t>
            </a:r>
            <a:r>
              <a:rPr lang="en-US" sz="2480" b="0" i="0" u="none" strike="noStrike" cap="none" dirty="0">
                <a:solidFill>
                  <a:schemeClr val="lt1"/>
                </a:solidFill>
                <a:latin typeface="Calibri"/>
                <a:ea typeface="Calibri"/>
                <a:cs typeface="Calibri"/>
                <a:sym typeface="Calibri"/>
              </a:rPr>
              <a:t>, Darwin pointed out that fossils of giant armadillos and ground sloths are found only in the Americas, not in the Old World or Australia.  </a:t>
            </a:r>
          </a:p>
          <a:p>
            <a:pPr marL="342900" marR="0" lvl="0" indent="-342900" algn="l" rtl="0">
              <a:lnSpc>
                <a:spcPct val="80000"/>
              </a:lnSpc>
              <a:spcBef>
                <a:spcPts val="496"/>
              </a:spcBef>
              <a:spcAft>
                <a:spcPts val="0"/>
              </a:spcAft>
              <a:buClr>
                <a:schemeClr val="lt1"/>
              </a:buClr>
              <a:buSzPct val="99200"/>
              <a:buFont typeface="Arial"/>
              <a:buChar char="•"/>
            </a:pPr>
            <a:r>
              <a:rPr lang="en-US" sz="2480" b="0" i="0" u="none" strike="noStrike" cap="none" dirty="0">
                <a:solidFill>
                  <a:schemeClr val="lt1"/>
                </a:solidFill>
                <a:latin typeface="Calibri"/>
                <a:ea typeface="Calibri"/>
                <a:cs typeface="Calibri"/>
                <a:sym typeface="Calibri"/>
              </a:rPr>
              <a:t>He thought that it was probably not a coincidence that modern-day armadillos and tree sloths are only found naturally in the Americas as well.</a:t>
            </a:r>
          </a:p>
          <a:p>
            <a:pPr marL="342900" marR="0" lvl="0" indent="-342900" algn="l" rtl="0">
              <a:lnSpc>
                <a:spcPct val="80000"/>
              </a:lnSpc>
              <a:spcBef>
                <a:spcPts val="496"/>
              </a:spcBef>
              <a:buClr>
                <a:schemeClr val="lt1"/>
              </a:buClr>
              <a:buSzPct val="99200"/>
              <a:buFont typeface="Arial"/>
              <a:buNone/>
            </a:pPr>
            <a:endParaRPr sz="2480" b="0" i="0" u="none" strike="noStrike" cap="none" dirty="0">
              <a:solidFill>
                <a:schemeClr val="lt1"/>
              </a:solidFill>
              <a:latin typeface="Calibri"/>
              <a:ea typeface="Calibri"/>
              <a:cs typeface="Calibri"/>
              <a:sym typeface="Calibri"/>
            </a:endParaRPr>
          </a:p>
        </p:txBody>
      </p:sp>
      <p:pic>
        <p:nvPicPr>
          <p:cNvPr id="193" name="Shape 193"/>
          <p:cNvPicPr preferRelativeResize="0"/>
          <p:nvPr/>
        </p:nvPicPr>
        <p:blipFill rotWithShape="1">
          <a:blip r:embed="rId3">
            <a:alphaModFix/>
          </a:blip>
          <a:srcRect/>
          <a:stretch/>
        </p:blipFill>
        <p:spPr>
          <a:xfrm>
            <a:off x="5861382" y="297874"/>
            <a:ext cx="3048000" cy="2079658"/>
          </a:xfrm>
          <a:prstGeom prst="rect">
            <a:avLst/>
          </a:prstGeom>
          <a:noFill/>
          <a:ln>
            <a:noFill/>
          </a:ln>
        </p:spPr>
      </p:pic>
      <p:pic>
        <p:nvPicPr>
          <p:cNvPr id="194" name="Shape 194"/>
          <p:cNvPicPr preferRelativeResize="0"/>
          <p:nvPr/>
        </p:nvPicPr>
        <p:blipFill rotWithShape="1">
          <a:blip r:embed="rId4">
            <a:alphaModFix/>
          </a:blip>
          <a:srcRect/>
          <a:stretch/>
        </p:blipFill>
        <p:spPr>
          <a:xfrm>
            <a:off x="5448297" y="4607985"/>
            <a:ext cx="2857499" cy="2190750"/>
          </a:xfrm>
          <a:prstGeom prst="rect">
            <a:avLst/>
          </a:prstGeom>
          <a:noFill/>
          <a:ln>
            <a:noFill/>
          </a:ln>
        </p:spPr>
      </p:pic>
      <p:pic>
        <p:nvPicPr>
          <p:cNvPr id="195" name="Shape 195"/>
          <p:cNvPicPr preferRelativeResize="0"/>
          <p:nvPr/>
        </p:nvPicPr>
        <p:blipFill rotWithShape="1">
          <a:blip r:embed="rId5">
            <a:alphaModFix/>
          </a:blip>
          <a:srcRect/>
          <a:stretch/>
        </p:blipFill>
        <p:spPr>
          <a:xfrm>
            <a:off x="512382" y="4432741"/>
            <a:ext cx="2895600" cy="2310448"/>
          </a:xfrm>
          <a:prstGeom prst="rect">
            <a:avLst/>
          </a:prstGeom>
          <a:noFill/>
          <a:ln>
            <a:noFill/>
          </a:ln>
        </p:spPr>
      </p:pic>
      <p:sp>
        <p:nvSpPr>
          <p:cNvPr id="196" name="Shape 196"/>
          <p:cNvSpPr txBox="1"/>
          <p:nvPr/>
        </p:nvSpPr>
        <p:spPr>
          <a:xfrm>
            <a:off x="3979482" y="4996933"/>
            <a:ext cx="125425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a:solidFill>
                  <a:schemeClr val="hlink"/>
                </a:solidFill>
                <a:latin typeface="Calibri"/>
                <a:ea typeface="Calibri"/>
                <a:cs typeface="Calibri"/>
                <a:sym typeface="Calibri"/>
                <a:hlinkClick r:id="rId6"/>
              </a:rPr>
              <a:t>More here!</a:t>
            </a:r>
          </a:p>
        </p:txBody>
      </p:sp>
      <p:sp>
        <p:nvSpPr>
          <p:cNvPr id="8" name="TextBox 7"/>
          <p:cNvSpPr txBox="1"/>
          <p:nvPr/>
        </p:nvSpPr>
        <p:spPr>
          <a:xfrm>
            <a:off x="1699086" y="0"/>
            <a:ext cx="3927678" cy="584775"/>
          </a:xfrm>
          <a:prstGeom prst="rect">
            <a:avLst/>
          </a:prstGeom>
          <a:noFill/>
        </p:spPr>
        <p:txBody>
          <a:bodyPr wrap="none" rtlCol="0">
            <a:spAutoFit/>
          </a:bodyPr>
          <a:lstStyle/>
          <a:p>
            <a:r>
              <a:rPr lang="en-US" sz="3200" dirty="0">
                <a:solidFill>
                  <a:schemeClr val="tx2">
                    <a:lumMod val="75000"/>
                  </a:schemeClr>
                </a:solidFill>
                <a:latin typeface="Calibri" panose="020F0502020204030204" pitchFamily="34" charset="0"/>
              </a:rPr>
              <a:t>Evidence for Evolution</a:t>
            </a:r>
          </a:p>
        </p:txBody>
      </p:sp>
    </p:spTree>
    <p:extLst>
      <p:ext uri="{BB962C8B-B14F-4D97-AF65-F5344CB8AC3E}">
        <p14:creationId xmlns:p14="http://schemas.microsoft.com/office/powerpoint/2010/main" val="101122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864973" y="420130"/>
            <a:ext cx="7619999" cy="125272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Calibri"/>
              <a:buNone/>
            </a:pPr>
            <a:r>
              <a:rPr lang="en-US" sz="4000" b="1" i="0" u="none" strike="noStrike" cap="none" dirty="0">
                <a:solidFill>
                  <a:schemeClr val="lt1"/>
                </a:solidFill>
                <a:latin typeface="Calibri"/>
                <a:ea typeface="Calibri"/>
                <a:cs typeface="Calibri"/>
                <a:sym typeface="Calibri"/>
              </a:rPr>
              <a:t>3. The Law of Superposition</a:t>
            </a:r>
          </a:p>
        </p:txBody>
      </p:sp>
      <p:sp>
        <p:nvSpPr>
          <p:cNvPr id="203" name="Shape 203"/>
          <p:cNvSpPr txBox="1">
            <a:spLocks noGrp="1"/>
          </p:cNvSpPr>
          <p:nvPr>
            <p:ph type="body" idx="1"/>
          </p:nvPr>
        </p:nvSpPr>
        <p:spPr>
          <a:xfrm>
            <a:off x="-10366" y="1447800"/>
            <a:ext cx="6296891" cy="477837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Successive layers of rock or soil were deposited on top of one another by wind or water</a:t>
            </a:r>
          </a:p>
          <a:p>
            <a:pPr marL="342900" marR="0" lvl="0" indent="-342900" algn="l" rtl="0">
              <a:lnSpc>
                <a:spcPct val="90000"/>
              </a:lnSpc>
              <a:spcBef>
                <a:spcPts val="56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The lowest layer (stratum) will be the oldest.</a:t>
            </a:r>
          </a:p>
          <a:p>
            <a:pPr marL="342900" marR="0" lvl="0" indent="-342900" algn="l" rtl="0">
              <a:lnSpc>
                <a:spcPct val="90000"/>
              </a:lnSpc>
              <a:spcBef>
                <a:spcPts val="560"/>
              </a:spcBef>
              <a:spcAft>
                <a:spcPts val="0"/>
              </a:spcAft>
              <a:buClr>
                <a:schemeClr val="lt1"/>
              </a:buClr>
              <a:buSzPct val="100000"/>
              <a:buFont typeface="Arial"/>
              <a:buChar char="•"/>
            </a:pPr>
            <a:r>
              <a:rPr lang="en-US" sz="2800" b="0" i="0" u="sng" strike="noStrike" cap="none" dirty="0">
                <a:solidFill>
                  <a:schemeClr val="lt1"/>
                </a:solidFill>
                <a:latin typeface="Calibri"/>
                <a:ea typeface="Calibri"/>
                <a:cs typeface="Calibri"/>
                <a:sym typeface="Calibri"/>
              </a:rPr>
              <a:t>Relative age</a:t>
            </a:r>
            <a:r>
              <a:rPr lang="en-US" sz="2800" b="0" i="0" u="none" strike="noStrike" cap="none" dirty="0">
                <a:solidFill>
                  <a:schemeClr val="lt1"/>
                </a:solidFill>
                <a:latin typeface="Calibri"/>
                <a:ea typeface="Calibri"/>
                <a:cs typeface="Calibri"/>
                <a:sym typeface="Calibri"/>
              </a:rPr>
              <a:t>: a given fossil is younger or older than what is below or above it</a:t>
            </a:r>
          </a:p>
          <a:p>
            <a:pPr marL="342900" marR="0" lvl="0" indent="-342900" algn="l" rtl="0">
              <a:lnSpc>
                <a:spcPct val="90000"/>
              </a:lnSpc>
              <a:spcBef>
                <a:spcPts val="560"/>
              </a:spcBef>
              <a:spcAft>
                <a:spcPts val="0"/>
              </a:spcAft>
              <a:buClr>
                <a:schemeClr val="lt1"/>
              </a:buClr>
              <a:buSzPct val="100000"/>
              <a:buFont typeface="Arial"/>
              <a:buChar char="•"/>
            </a:pPr>
            <a:r>
              <a:rPr lang="en-US" sz="2800" b="0" i="0" u="sng" strike="noStrike" cap="none" dirty="0">
                <a:solidFill>
                  <a:schemeClr val="lt1"/>
                </a:solidFill>
                <a:latin typeface="Calibri"/>
                <a:ea typeface="Calibri"/>
                <a:cs typeface="Calibri"/>
                <a:sym typeface="Calibri"/>
              </a:rPr>
              <a:t>Absolute age</a:t>
            </a:r>
            <a:r>
              <a:rPr lang="en-US" sz="2800" b="0" i="0" u="none" strike="noStrike" cap="none" dirty="0">
                <a:solidFill>
                  <a:schemeClr val="lt1"/>
                </a:solidFill>
                <a:latin typeface="Calibri"/>
                <a:ea typeface="Calibri"/>
                <a:cs typeface="Calibri"/>
                <a:sym typeface="Calibri"/>
              </a:rPr>
              <a:t>: actual age based on </a:t>
            </a:r>
            <a:r>
              <a:rPr lang="en-US" sz="2800" dirty="0"/>
              <a:t>radioactive dating</a:t>
            </a:r>
            <a:r>
              <a:rPr lang="en-US" sz="2800" b="0" i="0" u="none" strike="noStrike" cap="none" dirty="0">
                <a:solidFill>
                  <a:schemeClr val="lt1"/>
                </a:solidFill>
                <a:latin typeface="Calibri"/>
                <a:ea typeface="Calibri"/>
                <a:cs typeface="Calibri"/>
                <a:sym typeface="Calibri"/>
              </a:rPr>
              <a:t> of sediment around fossil</a:t>
            </a:r>
          </a:p>
          <a:p>
            <a:pPr marL="342900" marR="0" lvl="0" indent="-342900" algn="l" rtl="0">
              <a:lnSpc>
                <a:spcPct val="90000"/>
              </a:lnSpc>
              <a:spcBef>
                <a:spcPts val="560"/>
              </a:spcBef>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The fossil record shows five mass extinctions in Earth history</a:t>
            </a:r>
          </a:p>
        </p:txBody>
      </p:sp>
      <p:pic>
        <p:nvPicPr>
          <p:cNvPr id="204" name="Shape 204"/>
          <p:cNvPicPr preferRelativeResize="0"/>
          <p:nvPr/>
        </p:nvPicPr>
        <p:blipFill rotWithShape="1">
          <a:blip r:embed="rId3">
            <a:alphaModFix/>
          </a:blip>
          <a:srcRect/>
          <a:stretch/>
        </p:blipFill>
        <p:spPr>
          <a:xfrm>
            <a:off x="6293451" y="1981200"/>
            <a:ext cx="2610997" cy="3429000"/>
          </a:xfrm>
          <a:prstGeom prst="rect">
            <a:avLst/>
          </a:prstGeom>
          <a:noFill/>
          <a:ln>
            <a:noFill/>
          </a:ln>
        </p:spPr>
      </p:pic>
      <p:sp>
        <p:nvSpPr>
          <p:cNvPr id="5" name="TextBox 4"/>
          <p:cNvSpPr txBox="1"/>
          <p:nvPr/>
        </p:nvSpPr>
        <p:spPr>
          <a:xfrm>
            <a:off x="2711133" y="127742"/>
            <a:ext cx="3927678" cy="584775"/>
          </a:xfrm>
          <a:prstGeom prst="rect">
            <a:avLst/>
          </a:prstGeom>
          <a:noFill/>
        </p:spPr>
        <p:txBody>
          <a:bodyPr wrap="none" rtlCol="0">
            <a:spAutoFit/>
          </a:bodyPr>
          <a:lstStyle/>
          <a:p>
            <a:r>
              <a:rPr lang="en-US" sz="3200" dirty="0">
                <a:solidFill>
                  <a:schemeClr val="tx2">
                    <a:lumMod val="75000"/>
                  </a:schemeClr>
                </a:solidFill>
                <a:latin typeface="Calibri" panose="020F0502020204030204" pitchFamily="34" charset="0"/>
              </a:rPr>
              <a:t>Evidence for Evolution</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a:picLocks noGrp="1"/>
          </p:cNvPicPr>
          <p:nvPr>
            <p:ph type="body" idx="1"/>
          </p:nvPr>
        </p:nvPicPr>
        <p:blipFill rotWithShape="1">
          <a:blip r:embed="rId3">
            <a:alphaModFix/>
          </a:blip>
          <a:srcRect/>
          <a:stretch/>
        </p:blipFill>
        <p:spPr>
          <a:xfrm>
            <a:off x="762000" y="845641"/>
            <a:ext cx="7906085" cy="5929563"/>
          </a:xfrm>
          <a:prstGeom prst="rect">
            <a:avLst/>
          </a:prstGeom>
          <a:noFill/>
          <a:ln>
            <a:noFill/>
          </a:ln>
        </p:spPr>
      </p:pic>
      <p:sp>
        <p:nvSpPr>
          <p:cNvPr id="211" name="Shape 211"/>
          <p:cNvSpPr txBox="1"/>
          <p:nvPr/>
        </p:nvSpPr>
        <p:spPr>
          <a:xfrm>
            <a:off x="1143000" y="76200"/>
            <a:ext cx="69341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a:solidFill>
                  <a:schemeClr val="accent1"/>
                </a:solidFill>
                <a:latin typeface="Calibri"/>
                <a:ea typeface="Calibri"/>
                <a:cs typeface="Calibri"/>
                <a:sym typeface="Calibri"/>
              </a:rPr>
              <a:t>3. The Law of Superposition</a:t>
            </a:r>
          </a:p>
        </p:txBody>
      </p:sp>
      <p:sp>
        <p:nvSpPr>
          <p:cNvPr id="212" name="Shape 212"/>
          <p:cNvSpPr txBox="1"/>
          <p:nvPr/>
        </p:nvSpPr>
        <p:spPr>
          <a:xfrm>
            <a:off x="6858000" y="2739190"/>
            <a:ext cx="1904999" cy="1938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accent1"/>
                </a:solidFill>
                <a:latin typeface="Calibri"/>
                <a:ea typeface="Calibri"/>
                <a:cs typeface="Calibri"/>
                <a:sym typeface="Calibri"/>
              </a:rPr>
              <a:t>The oldest rock (lowest)</a:t>
            </a:r>
          </a:p>
          <a:p>
            <a:pPr marL="0" marR="0" lvl="0" indent="0" algn="l" rtl="0">
              <a:spcBef>
                <a:spcPts val="0"/>
              </a:spcBef>
              <a:buSzPct val="25000"/>
              <a:buNone/>
            </a:pPr>
            <a:r>
              <a:rPr lang="en-US" sz="2400">
                <a:solidFill>
                  <a:schemeClr val="accent1"/>
                </a:solidFill>
                <a:latin typeface="Calibri"/>
                <a:ea typeface="Calibri"/>
                <a:cs typeface="Calibri"/>
                <a:sym typeface="Calibri"/>
              </a:rPr>
              <a:t>contains the oldest organisms.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1"/>
              </a:buClr>
              <a:buSzPct val="25000"/>
              <a:buFont typeface="Calibri"/>
              <a:buNone/>
            </a:pPr>
            <a:r>
              <a:rPr lang="en-US" sz="3959" b="0" i="0" u="none" strike="noStrike" cap="none">
                <a:solidFill>
                  <a:schemeClr val="accent1"/>
                </a:solidFill>
                <a:latin typeface="Calibri"/>
                <a:ea typeface="Calibri"/>
                <a:cs typeface="Calibri"/>
                <a:sym typeface="Calibri"/>
              </a:rPr>
              <a:t>What would make you change your mind about Evolution?</a:t>
            </a:r>
          </a:p>
        </p:txBody>
      </p:sp>
      <p:sp>
        <p:nvSpPr>
          <p:cNvPr id="219" name="Shape 21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100000"/>
              <a:buFont typeface="Arial"/>
              <a:buChar char="•"/>
            </a:pPr>
            <a:r>
              <a:rPr lang="en-US" sz="2800" b="0" i="0" u="none" strike="noStrike" cap="none">
                <a:solidFill>
                  <a:schemeClr val="lt1"/>
                </a:solidFill>
                <a:latin typeface="Calibri"/>
                <a:ea typeface="Calibri"/>
                <a:cs typeface="Calibri"/>
                <a:sym typeface="Calibri"/>
              </a:rPr>
              <a:t>The famous biologist, J.B.S. Haldane, answered, “Find me a rabbit fossil in Pre-Cambrian Rock.”</a:t>
            </a:r>
          </a:p>
        </p:txBody>
      </p:sp>
      <p:pic>
        <p:nvPicPr>
          <p:cNvPr id="220" name="Shape 220"/>
          <p:cNvPicPr preferRelativeResize="0"/>
          <p:nvPr/>
        </p:nvPicPr>
        <p:blipFill rotWithShape="1">
          <a:blip r:embed="rId3">
            <a:alphaModFix/>
          </a:blip>
          <a:srcRect/>
          <a:stretch/>
        </p:blipFill>
        <p:spPr>
          <a:xfrm>
            <a:off x="4492155" y="3227972"/>
            <a:ext cx="3780945" cy="2518110"/>
          </a:xfrm>
          <a:prstGeom prst="rect">
            <a:avLst/>
          </a:prstGeom>
          <a:noFill/>
          <a:ln>
            <a:noFill/>
          </a:ln>
        </p:spPr>
      </p:pic>
      <p:cxnSp>
        <p:nvCxnSpPr>
          <p:cNvPr id="222" name="Shape 222"/>
          <p:cNvCxnSpPr/>
          <p:nvPr/>
        </p:nvCxnSpPr>
        <p:spPr>
          <a:xfrm>
            <a:off x="4492155" y="3227971"/>
            <a:ext cx="3780945" cy="2518110"/>
          </a:xfrm>
          <a:prstGeom prst="straightConnector1">
            <a:avLst/>
          </a:prstGeom>
          <a:noFill/>
          <a:ln w="47625" cap="flat" cmpd="sng">
            <a:solidFill>
              <a:srgbClr val="FF0000">
                <a:alpha val="67843"/>
              </a:srgbClr>
            </a:solidFill>
            <a:prstDash val="solid"/>
            <a:round/>
            <a:headEnd type="none" w="med" len="med"/>
            <a:tailEnd type="none" w="med" len="med"/>
          </a:ln>
        </p:spPr>
      </p:cxnSp>
      <p:cxnSp>
        <p:nvCxnSpPr>
          <p:cNvPr id="223" name="Shape 223"/>
          <p:cNvCxnSpPr/>
          <p:nvPr/>
        </p:nvCxnSpPr>
        <p:spPr>
          <a:xfrm flipH="1">
            <a:off x="4492156" y="3227972"/>
            <a:ext cx="3780945" cy="2518110"/>
          </a:xfrm>
          <a:prstGeom prst="straightConnector1">
            <a:avLst/>
          </a:prstGeom>
          <a:noFill/>
          <a:ln w="60325" cap="flat" cmpd="sng">
            <a:solidFill>
              <a:srgbClr val="FF0000">
                <a:alpha val="64705"/>
              </a:srgbClr>
            </a:solidFill>
            <a:prstDash val="solid"/>
            <a:round/>
            <a:headEnd type="none" w="med" len="med"/>
            <a:tailEnd type="none" w="med" len="med"/>
          </a:ln>
        </p:spPr>
      </p:cxnSp>
      <p:sp>
        <p:nvSpPr>
          <p:cNvPr id="224" name="Shape 224"/>
          <p:cNvSpPr txBox="1"/>
          <p:nvPr/>
        </p:nvSpPr>
        <p:spPr>
          <a:xfrm>
            <a:off x="3099786" y="6010092"/>
            <a:ext cx="278473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a:solidFill>
                  <a:schemeClr val="lt1"/>
                </a:solidFill>
                <a:latin typeface="Calibri"/>
                <a:ea typeface="Calibri"/>
                <a:cs typeface="Calibri"/>
                <a:sym typeface="Calibri"/>
              </a:rPr>
              <a:t>(nobody has!)</a:t>
            </a:r>
          </a:p>
        </p:txBody>
      </p:sp>
      <p:pic>
        <p:nvPicPr>
          <p:cNvPr id="9" name="Picture 8">
            <a:extLst>
              <a:ext uri="{FF2B5EF4-FFF2-40B4-BE49-F238E27FC236}">
                <a16:creationId xmlns:a16="http://schemas.microsoft.com/office/drawing/2014/main" id="{49A55119-4784-4597-9B53-E6B46BB77977}"/>
              </a:ext>
            </a:extLst>
          </p:cNvPr>
          <p:cNvPicPr>
            <a:picLocks noChangeAspect="1"/>
          </p:cNvPicPr>
          <p:nvPr/>
        </p:nvPicPr>
        <p:blipFill rotWithShape="1">
          <a:blip r:embed="rId4">
            <a:extLst>
              <a:ext uri="{28A0092B-C50C-407E-A947-70E740481C1C}">
                <a14:useLocalDpi xmlns:a14="http://schemas.microsoft.com/office/drawing/2010/main" val="0"/>
              </a:ext>
            </a:extLst>
          </a:blip>
          <a:srcRect b="2356"/>
          <a:stretch/>
        </p:blipFill>
        <p:spPr>
          <a:xfrm>
            <a:off x="703430" y="3176418"/>
            <a:ext cx="2918075" cy="2833674"/>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a:stretch/>
        </p:blipFill>
        <p:spPr>
          <a:xfrm>
            <a:off x="5391783" y="4590899"/>
            <a:ext cx="2806517" cy="1801391"/>
          </a:xfrm>
          <a:prstGeom prst="rect">
            <a:avLst/>
          </a:prstGeom>
          <a:noFill/>
          <a:ln>
            <a:noFill/>
          </a:ln>
        </p:spPr>
      </p:pic>
      <p:sp>
        <p:nvSpPr>
          <p:cNvPr id="231" name="Shape 231"/>
          <p:cNvSpPr txBox="1"/>
          <p:nvPr/>
        </p:nvSpPr>
        <p:spPr>
          <a:xfrm>
            <a:off x="73284" y="1295400"/>
            <a:ext cx="6400799" cy="1938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lt1"/>
                </a:solidFill>
                <a:latin typeface="Calibri"/>
                <a:ea typeface="Calibri"/>
                <a:cs typeface="Calibri"/>
                <a:sym typeface="Calibri"/>
              </a:rPr>
              <a:t>Darwin noticed how farmers and breeders allowed only the plants and animals with </a:t>
            </a:r>
            <a:r>
              <a:rPr lang="en-US" sz="2400" u="sng">
                <a:solidFill>
                  <a:schemeClr val="lt1"/>
                </a:solidFill>
                <a:latin typeface="Calibri"/>
                <a:ea typeface="Calibri"/>
                <a:cs typeface="Calibri"/>
                <a:sym typeface="Calibri"/>
              </a:rPr>
              <a:t>desirable characteristics </a:t>
            </a:r>
            <a:r>
              <a:rPr lang="en-US" sz="2400">
                <a:solidFill>
                  <a:schemeClr val="lt1"/>
                </a:solidFill>
                <a:latin typeface="Calibri"/>
                <a:ea typeface="Calibri"/>
                <a:cs typeface="Calibri"/>
                <a:sym typeface="Calibri"/>
              </a:rPr>
              <a:t>to reproduce, causing the evolution of farm stock. He used this as evidence in </a:t>
            </a:r>
            <a:r>
              <a:rPr lang="en-US" sz="2400" i="1">
                <a:solidFill>
                  <a:schemeClr val="lt1"/>
                </a:solidFill>
                <a:latin typeface="Calibri"/>
                <a:ea typeface="Calibri"/>
                <a:cs typeface="Calibri"/>
                <a:sym typeface="Calibri"/>
              </a:rPr>
              <a:t>Origin of Species</a:t>
            </a:r>
            <a:r>
              <a:rPr lang="en-US" sz="2400">
                <a:solidFill>
                  <a:schemeClr val="lt1"/>
                </a:solidFill>
                <a:latin typeface="Calibri"/>
                <a:ea typeface="Calibri"/>
                <a:cs typeface="Calibri"/>
                <a:sym typeface="Calibri"/>
              </a:rPr>
              <a:t>.</a:t>
            </a:r>
          </a:p>
        </p:txBody>
      </p:sp>
      <p:pic>
        <p:nvPicPr>
          <p:cNvPr id="232" name="Shape 232"/>
          <p:cNvPicPr preferRelativeResize="0"/>
          <p:nvPr/>
        </p:nvPicPr>
        <p:blipFill rotWithShape="1">
          <a:blip r:embed="rId4">
            <a:alphaModFix/>
          </a:blip>
          <a:srcRect/>
          <a:stretch/>
        </p:blipFill>
        <p:spPr>
          <a:xfrm>
            <a:off x="533400" y="4495800"/>
            <a:ext cx="2095499" cy="1276349"/>
          </a:xfrm>
          <a:prstGeom prst="rect">
            <a:avLst/>
          </a:prstGeom>
          <a:noFill/>
          <a:ln>
            <a:noFill/>
          </a:ln>
        </p:spPr>
      </p:pic>
      <p:pic>
        <p:nvPicPr>
          <p:cNvPr id="233" name="Shape 233"/>
          <p:cNvPicPr preferRelativeResize="0"/>
          <p:nvPr/>
        </p:nvPicPr>
        <p:blipFill rotWithShape="1">
          <a:blip r:embed="rId5">
            <a:alphaModFix/>
          </a:blip>
          <a:srcRect/>
          <a:stretch/>
        </p:blipFill>
        <p:spPr>
          <a:xfrm>
            <a:off x="2763252" y="4495800"/>
            <a:ext cx="1904999" cy="1235074"/>
          </a:xfrm>
          <a:prstGeom prst="rect">
            <a:avLst/>
          </a:prstGeom>
          <a:noFill/>
          <a:ln>
            <a:noFill/>
          </a:ln>
        </p:spPr>
      </p:pic>
      <p:sp>
        <p:nvSpPr>
          <p:cNvPr id="234" name="Shape 234"/>
          <p:cNvSpPr txBox="1"/>
          <p:nvPr/>
        </p:nvSpPr>
        <p:spPr>
          <a:xfrm>
            <a:off x="990600" y="5869071"/>
            <a:ext cx="3041216" cy="523219"/>
          </a:xfrm>
          <a:prstGeom prst="rect">
            <a:avLst/>
          </a:prstGeom>
          <a:solidFill>
            <a:srgbClr val="CCFFCC"/>
          </a:solidFill>
          <a:ln>
            <a:noFill/>
          </a:ln>
        </p:spPr>
        <p:txBody>
          <a:bodyPr lIns="91425" tIns="45700" rIns="91425" bIns="45700" anchor="t" anchorCtr="0">
            <a:noAutofit/>
          </a:bodyPr>
          <a:lstStyle/>
          <a:p>
            <a:pPr marL="0" marR="0" lvl="0" indent="0" algn="l" rtl="0">
              <a:spcBef>
                <a:spcPts val="0"/>
              </a:spcBef>
              <a:buSzPct val="25000"/>
              <a:buNone/>
            </a:pPr>
            <a:r>
              <a:rPr lang="en-US" sz="1400" dirty="0">
                <a:solidFill>
                  <a:schemeClr val="tx1"/>
                </a:solidFill>
                <a:latin typeface="Times New Roman"/>
                <a:ea typeface="Times New Roman"/>
                <a:cs typeface="Times New Roman"/>
                <a:sym typeface="Times New Roman"/>
              </a:rPr>
              <a:t>These pics both show the same animal, </a:t>
            </a:r>
          </a:p>
          <a:p>
            <a:pPr marL="0" marR="0" lvl="0" indent="0" algn="l" rtl="0">
              <a:spcBef>
                <a:spcPts val="0"/>
              </a:spcBef>
              <a:buSzPct val="25000"/>
              <a:buNone/>
            </a:pPr>
            <a:r>
              <a:rPr lang="en-US" sz="1400" dirty="0">
                <a:solidFill>
                  <a:schemeClr val="tx1"/>
                </a:solidFill>
                <a:latin typeface="Times New Roman"/>
                <a:ea typeface="Times New Roman"/>
                <a:cs typeface="Times New Roman"/>
                <a:sym typeface="Times New Roman"/>
              </a:rPr>
              <a:t>feral vs. domestic pigs.</a:t>
            </a:r>
          </a:p>
        </p:txBody>
      </p:sp>
      <p:pic>
        <p:nvPicPr>
          <p:cNvPr id="235" name="Shape 235"/>
          <p:cNvPicPr preferRelativeResize="0"/>
          <p:nvPr/>
        </p:nvPicPr>
        <p:blipFill rotWithShape="1">
          <a:blip r:embed="rId6">
            <a:alphaModFix/>
          </a:blip>
          <a:srcRect/>
          <a:stretch/>
        </p:blipFill>
        <p:spPr>
          <a:xfrm>
            <a:off x="6324600" y="171104"/>
            <a:ext cx="2552699" cy="1438793"/>
          </a:xfrm>
          <a:prstGeom prst="rect">
            <a:avLst/>
          </a:prstGeom>
          <a:noFill/>
          <a:ln>
            <a:noFill/>
          </a:ln>
        </p:spPr>
      </p:pic>
      <p:sp>
        <p:nvSpPr>
          <p:cNvPr id="236" name="Shape 236"/>
          <p:cNvSpPr txBox="1"/>
          <p:nvPr/>
        </p:nvSpPr>
        <p:spPr>
          <a:xfrm>
            <a:off x="7253286" y="1676400"/>
            <a:ext cx="1566863" cy="457200"/>
          </a:xfrm>
          <a:prstGeom prst="rect">
            <a:avLst/>
          </a:prstGeom>
          <a:solidFill>
            <a:srgbClr val="CCFFCC"/>
          </a:solid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tx1"/>
                </a:solidFill>
                <a:latin typeface="Times New Roman"/>
                <a:ea typeface="Times New Roman"/>
                <a:cs typeface="Times New Roman"/>
                <a:sym typeface="Times New Roman"/>
              </a:rPr>
              <a:t>Cows being milked in </a:t>
            </a:r>
          </a:p>
          <a:p>
            <a:pPr marL="0" marR="0" lvl="0" indent="0" algn="l" rtl="0">
              <a:spcBef>
                <a:spcPts val="0"/>
              </a:spcBef>
              <a:buSzPct val="25000"/>
              <a:buNone/>
            </a:pPr>
            <a:r>
              <a:rPr lang="en-US" sz="1200" dirty="0">
                <a:solidFill>
                  <a:schemeClr val="tx1"/>
                </a:solidFill>
                <a:latin typeface="Times New Roman"/>
                <a:ea typeface="Times New Roman"/>
                <a:cs typeface="Times New Roman"/>
                <a:sym typeface="Times New Roman"/>
              </a:rPr>
              <a:t>ancient Egypt</a:t>
            </a:r>
          </a:p>
        </p:txBody>
      </p:sp>
      <p:sp>
        <p:nvSpPr>
          <p:cNvPr id="237" name="Shape 237"/>
          <p:cNvSpPr txBox="1">
            <a:spLocks noGrp="1"/>
          </p:cNvSpPr>
          <p:nvPr>
            <p:ph type="title"/>
          </p:nvPr>
        </p:nvSpPr>
        <p:spPr>
          <a:xfrm>
            <a:off x="-311583" y="264137"/>
            <a:ext cx="7619999" cy="125272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accent2"/>
              </a:buClr>
              <a:buSzPct val="25000"/>
              <a:buFont typeface="Calibri"/>
              <a:buNone/>
            </a:pPr>
            <a:r>
              <a:rPr lang="en-US" sz="4000" b="1" i="0" u="none" strike="noStrike" cap="none">
                <a:solidFill>
                  <a:schemeClr val="accent2"/>
                </a:solidFill>
                <a:latin typeface="Calibri"/>
                <a:ea typeface="Calibri"/>
                <a:cs typeface="Calibri"/>
                <a:sym typeface="Calibri"/>
              </a:rPr>
              <a:t>4.  </a:t>
            </a:r>
            <a:r>
              <a:rPr lang="en-US" sz="4000" b="1" i="0" u="sng" strike="noStrike" cap="none">
                <a:solidFill>
                  <a:schemeClr val="accent2"/>
                </a:solidFill>
                <a:latin typeface="Calibri"/>
                <a:ea typeface="Calibri"/>
                <a:cs typeface="Calibri"/>
                <a:sym typeface="Calibri"/>
              </a:rPr>
              <a:t>Artificial</a:t>
            </a:r>
            <a:r>
              <a:rPr lang="en-US" sz="4000" b="1" i="0" u="none" strike="noStrike" cap="none">
                <a:solidFill>
                  <a:schemeClr val="accent2"/>
                </a:solidFill>
                <a:latin typeface="Calibri"/>
                <a:ea typeface="Calibri"/>
                <a:cs typeface="Calibri"/>
                <a:sym typeface="Calibri"/>
              </a:rPr>
              <a:t> Selection</a:t>
            </a:r>
          </a:p>
        </p:txBody>
      </p:sp>
      <p:pic>
        <p:nvPicPr>
          <p:cNvPr id="238" name="Shape 238"/>
          <p:cNvPicPr preferRelativeResize="0"/>
          <p:nvPr/>
        </p:nvPicPr>
        <p:blipFill rotWithShape="1">
          <a:blip r:embed="rId7">
            <a:alphaModFix/>
          </a:blip>
          <a:srcRect/>
          <a:stretch/>
        </p:blipFill>
        <p:spPr>
          <a:xfrm>
            <a:off x="5916825" y="2731474"/>
            <a:ext cx="2477445" cy="1534180"/>
          </a:xfrm>
          <a:prstGeom prst="rect">
            <a:avLst/>
          </a:prstGeom>
          <a:noFill/>
          <a:ln>
            <a:noFill/>
          </a:ln>
        </p:spPr>
      </p:pic>
      <p:sp>
        <p:nvSpPr>
          <p:cNvPr id="11" name="TextBox 10"/>
          <p:cNvSpPr txBox="1"/>
          <p:nvPr/>
        </p:nvSpPr>
        <p:spPr>
          <a:xfrm>
            <a:off x="104138" y="-33098"/>
            <a:ext cx="3927678" cy="584775"/>
          </a:xfrm>
          <a:prstGeom prst="rect">
            <a:avLst/>
          </a:prstGeom>
          <a:noFill/>
        </p:spPr>
        <p:txBody>
          <a:bodyPr wrap="none" rtlCol="0">
            <a:spAutoFit/>
          </a:bodyPr>
          <a:lstStyle/>
          <a:p>
            <a:r>
              <a:rPr lang="en-US" sz="3200" dirty="0">
                <a:solidFill>
                  <a:schemeClr val="tx2">
                    <a:lumMod val="75000"/>
                  </a:schemeClr>
                </a:solidFill>
                <a:latin typeface="Calibri" panose="020F0502020204030204" pitchFamily="34" charset="0"/>
              </a:rPr>
              <a:t>Evidence for Evolution</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p:cNvPicPr preferRelativeResize="0"/>
          <p:nvPr/>
        </p:nvPicPr>
        <p:blipFill rotWithShape="1">
          <a:blip r:embed="rId3">
            <a:alphaModFix/>
          </a:blip>
          <a:srcRect/>
          <a:stretch/>
        </p:blipFill>
        <p:spPr>
          <a:xfrm>
            <a:off x="1908009" y="1219200"/>
            <a:ext cx="5404179" cy="4051012"/>
          </a:xfrm>
          <a:prstGeom prst="rect">
            <a:avLst/>
          </a:prstGeom>
          <a:noFill/>
          <a:ln>
            <a:noFill/>
          </a:ln>
        </p:spPr>
      </p:pic>
      <p:sp>
        <p:nvSpPr>
          <p:cNvPr id="245" name="Shape 245"/>
          <p:cNvSpPr/>
          <p:nvPr/>
        </p:nvSpPr>
        <p:spPr>
          <a:xfrm>
            <a:off x="304800" y="545812"/>
            <a:ext cx="8686800"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accent2"/>
                </a:solidFill>
                <a:latin typeface="Calibri"/>
                <a:ea typeface="Calibri"/>
                <a:cs typeface="Calibri"/>
                <a:sym typeface="Calibri"/>
              </a:rPr>
              <a:t>A Great Example of </a:t>
            </a:r>
            <a:r>
              <a:rPr lang="en-US" sz="3200" u="sng" dirty="0">
                <a:solidFill>
                  <a:schemeClr val="accent2"/>
                </a:solidFill>
                <a:latin typeface="Calibri"/>
                <a:ea typeface="Calibri"/>
                <a:cs typeface="Calibri"/>
                <a:sym typeface="Calibri"/>
              </a:rPr>
              <a:t>Artificial Selection</a:t>
            </a:r>
          </a:p>
        </p:txBody>
      </p:sp>
      <p:sp>
        <p:nvSpPr>
          <p:cNvPr id="246" name="Shape 246"/>
          <p:cNvSpPr/>
          <p:nvPr/>
        </p:nvSpPr>
        <p:spPr>
          <a:xfrm>
            <a:off x="457200" y="5487942"/>
            <a:ext cx="8305799"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FFFFFF"/>
                </a:solidFill>
                <a:latin typeface="Calibri"/>
                <a:ea typeface="Calibri"/>
                <a:cs typeface="Calibri"/>
                <a:sym typeface="Calibri"/>
              </a:rPr>
              <a:t>“Artificial selection provides a model that helps us understand natural selection. </a:t>
            </a:r>
          </a:p>
          <a:p>
            <a:pPr marL="0" marR="0" lvl="0" indent="0" algn="l" rtl="0">
              <a:spcBef>
                <a:spcPts val="0"/>
              </a:spcBef>
              <a:buSzPct val="25000"/>
              <a:buNone/>
            </a:pPr>
            <a:r>
              <a:rPr lang="en-US" sz="1800">
                <a:solidFill>
                  <a:srgbClr val="FFFFFF"/>
                </a:solidFill>
                <a:latin typeface="Calibri"/>
                <a:ea typeface="Calibri"/>
                <a:cs typeface="Calibri"/>
                <a:sym typeface="Calibri"/>
              </a:rPr>
              <a:t>It is a small step to envision natural conditions acting selectively on populations </a:t>
            </a:r>
          </a:p>
          <a:p>
            <a:pPr marL="0" marR="0" lvl="0" indent="0" algn="l" rtl="0">
              <a:spcBef>
                <a:spcPts val="0"/>
              </a:spcBef>
              <a:buSzPct val="25000"/>
              <a:buNone/>
            </a:pPr>
            <a:r>
              <a:rPr lang="en-US" sz="1800">
                <a:solidFill>
                  <a:srgbClr val="FFFFFF"/>
                </a:solidFill>
                <a:latin typeface="Calibri"/>
                <a:ea typeface="Calibri"/>
                <a:cs typeface="Calibri"/>
                <a:sym typeface="Calibri"/>
              </a:rPr>
              <a:t>and causing natural changes.”</a:t>
            </a:r>
          </a:p>
          <a:p>
            <a:pPr marL="0" marR="0" lvl="0" indent="0" algn="r" rtl="0">
              <a:spcBef>
                <a:spcPts val="0"/>
              </a:spcBef>
              <a:buSzPct val="25000"/>
              <a:buNone/>
            </a:pPr>
            <a:r>
              <a:rPr lang="en-US" sz="1800">
                <a:solidFill>
                  <a:srgbClr val="FFFFFF"/>
                </a:solidFill>
                <a:latin typeface="Calibri"/>
                <a:ea typeface="Calibri"/>
                <a:cs typeface="Calibri"/>
                <a:sym typeface="Calibri"/>
              </a:rPr>
              <a:t>From www.evolution.berkeley.edu</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843076" y="242956"/>
            <a:ext cx="7615033" cy="584774"/>
          </a:xfrm>
          <a:prstGeom prst="rect">
            <a:avLst/>
          </a:prstGeom>
          <a:noFill/>
          <a:ln>
            <a:noFill/>
          </a:ln>
        </p:spPr>
        <p:txBody>
          <a:bodyPr lIns="91425" tIns="45700" rIns="91425" bIns="45700" anchor="t" anchorCtr="0">
            <a:noAutofit/>
          </a:bodyPr>
          <a:lstStyle/>
          <a:p>
            <a:pPr marL="118871" marR="0" lvl="0" indent="-4571" algn="ctr" rtl="0">
              <a:spcBef>
                <a:spcPts val="0"/>
              </a:spcBef>
              <a:buClr>
                <a:schemeClr val="accent2"/>
              </a:buClr>
              <a:buSzPct val="25000"/>
              <a:buFont typeface="Calibri"/>
              <a:buNone/>
            </a:pPr>
            <a:r>
              <a:rPr lang="en-US" sz="3200" b="0" i="0" u="none" strike="noStrike" cap="none" dirty="0">
                <a:solidFill>
                  <a:schemeClr val="accent2"/>
                </a:solidFill>
                <a:latin typeface="Calibri"/>
                <a:ea typeface="Calibri"/>
                <a:cs typeface="Calibri"/>
                <a:sym typeface="Calibri"/>
              </a:rPr>
              <a:t>Diversity and Evolution Of Living Organisms </a:t>
            </a:r>
          </a:p>
        </p:txBody>
      </p:sp>
      <p:sp>
        <p:nvSpPr>
          <p:cNvPr id="105" name="Shape 105"/>
          <p:cNvSpPr/>
          <p:nvPr/>
        </p:nvSpPr>
        <p:spPr>
          <a:xfrm>
            <a:off x="193282" y="918519"/>
            <a:ext cx="8914619" cy="403187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100000"/>
              <a:buFont typeface="Calibri"/>
              <a:buAutoNum type="arabicPeriod"/>
            </a:pPr>
            <a:r>
              <a:rPr lang="en-US" sz="3200" b="0" i="0" u="none" strike="noStrike" cap="none" dirty="0">
                <a:solidFill>
                  <a:schemeClr val="lt1"/>
                </a:solidFill>
                <a:latin typeface="Calibri"/>
                <a:ea typeface="Calibri"/>
                <a:cs typeface="Calibri"/>
                <a:sym typeface="Calibri"/>
              </a:rPr>
              <a:t>The scientific theory of evolution is the </a:t>
            </a:r>
            <a:r>
              <a:rPr lang="en-US" sz="3200" b="0" i="0" u="sng" strike="noStrike" cap="none" dirty="0">
                <a:solidFill>
                  <a:schemeClr val="lt1"/>
                </a:solidFill>
                <a:latin typeface="Calibri"/>
                <a:ea typeface="Calibri"/>
                <a:cs typeface="Calibri"/>
                <a:sym typeface="Calibri"/>
              </a:rPr>
              <a:t>organizing </a:t>
            </a:r>
          </a:p>
          <a:p>
            <a:pPr marL="0" marR="0" lvl="0" indent="0" algn="l" rtl="0">
              <a:spcBef>
                <a:spcPts val="0"/>
              </a:spcBef>
              <a:buSzPct val="25000"/>
              <a:buNone/>
            </a:pPr>
            <a:r>
              <a:rPr lang="en-US" sz="3200" b="0" i="0" u="sng" strike="noStrike" cap="none" dirty="0">
                <a:solidFill>
                  <a:schemeClr val="lt1"/>
                </a:solidFill>
                <a:latin typeface="Calibri"/>
                <a:ea typeface="Calibri"/>
                <a:cs typeface="Calibri"/>
                <a:sym typeface="Calibri"/>
              </a:rPr>
              <a:t>principle</a:t>
            </a:r>
            <a:r>
              <a:rPr lang="en-US" sz="3200" b="0" i="0" u="none" strike="noStrike" cap="none" dirty="0">
                <a:solidFill>
                  <a:schemeClr val="lt1"/>
                </a:solidFill>
                <a:latin typeface="Calibri"/>
                <a:ea typeface="Calibri"/>
                <a:cs typeface="Calibri"/>
                <a:sym typeface="Calibri"/>
              </a:rPr>
              <a:t> of life science.</a:t>
            </a:r>
          </a:p>
          <a:p>
            <a:pPr marL="0" marR="0" lvl="0" indent="0" algn="l" rtl="0">
              <a:spcBef>
                <a:spcPts val="0"/>
              </a:spcBef>
              <a:buNone/>
            </a:pPr>
            <a:endParaRPr sz="3200" dirty="0">
              <a:solidFill>
                <a:schemeClr val="lt1"/>
              </a:solidFill>
              <a:latin typeface="Calibri"/>
              <a:ea typeface="Calibri"/>
              <a:cs typeface="Calibri"/>
              <a:sym typeface="Calibri"/>
            </a:endParaRPr>
          </a:p>
          <a:p>
            <a:pPr marL="0" marR="0" lvl="0" indent="0" algn="l" rtl="0">
              <a:spcBef>
                <a:spcPts val="0"/>
              </a:spcBef>
              <a:buSzPct val="25000"/>
              <a:buNone/>
            </a:pPr>
            <a:r>
              <a:rPr lang="en-US" sz="3200" dirty="0">
                <a:solidFill>
                  <a:schemeClr val="lt1"/>
                </a:solidFill>
                <a:latin typeface="Calibri"/>
                <a:ea typeface="Calibri"/>
                <a:cs typeface="Calibri"/>
                <a:sym typeface="Calibri"/>
              </a:rPr>
              <a:t>2. The scientific </a:t>
            </a:r>
            <a:r>
              <a:rPr lang="en-US" sz="3200">
                <a:solidFill>
                  <a:schemeClr val="lt1"/>
                </a:solidFill>
                <a:latin typeface="Calibri"/>
                <a:ea typeface="Calibri"/>
                <a:cs typeface="Calibri"/>
                <a:sym typeface="Calibri"/>
              </a:rPr>
              <a:t>theory of </a:t>
            </a:r>
            <a:r>
              <a:rPr lang="en-US" sz="3200" dirty="0">
                <a:solidFill>
                  <a:schemeClr val="lt1"/>
                </a:solidFill>
                <a:latin typeface="Calibri"/>
                <a:ea typeface="Calibri"/>
                <a:cs typeface="Calibri"/>
                <a:sym typeface="Calibri"/>
              </a:rPr>
              <a:t>evolution is supported </a:t>
            </a:r>
          </a:p>
          <a:p>
            <a:pPr marL="0" marR="0" lvl="0" indent="0" algn="l" rtl="0">
              <a:spcBef>
                <a:spcPts val="0"/>
              </a:spcBef>
              <a:buSzPct val="25000"/>
              <a:buNone/>
            </a:pPr>
            <a:r>
              <a:rPr lang="en-US" sz="3200" dirty="0">
                <a:solidFill>
                  <a:schemeClr val="lt1"/>
                </a:solidFill>
                <a:latin typeface="Calibri"/>
                <a:ea typeface="Calibri"/>
                <a:cs typeface="Calibri"/>
                <a:sym typeface="Calibri"/>
              </a:rPr>
              <a:t>by </a:t>
            </a:r>
            <a:r>
              <a:rPr lang="en-US" sz="3200" u="sng" dirty="0">
                <a:solidFill>
                  <a:schemeClr val="lt1"/>
                </a:solidFill>
                <a:latin typeface="Calibri"/>
                <a:ea typeface="Calibri"/>
                <a:cs typeface="Calibri"/>
                <a:sym typeface="Calibri"/>
              </a:rPr>
              <a:t>multiple forms</a:t>
            </a:r>
            <a:r>
              <a:rPr lang="en-US" sz="3200" dirty="0">
                <a:solidFill>
                  <a:schemeClr val="lt1"/>
                </a:solidFill>
                <a:latin typeface="Calibri"/>
                <a:ea typeface="Calibri"/>
                <a:cs typeface="Calibri"/>
                <a:sym typeface="Calibri"/>
              </a:rPr>
              <a:t> of evidence.</a:t>
            </a:r>
          </a:p>
          <a:p>
            <a:pPr marL="0" marR="0" lvl="0" indent="0" algn="l" rtl="0">
              <a:spcBef>
                <a:spcPts val="0"/>
              </a:spcBef>
              <a:buNone/>
            </a:pPr>
            <a:endParaRPr sz="3200" dirty="0">
              <a:solidFill>
                <a:schemeClr val="lt1"/>
              </a:solidFill>
              <a:latin typeface="Calibri"/>
              <a:ea typeface="Calibri"/>
              <a:cs typeface="Calibri"/>
              <a:sym typeface="Calibri"/>
            </a:endParaRPr>
          </a:p>
          <a:p>
            <a:pPr marL="0" marR="0" lvl="0" indent="0" algn="l" rtl="0">
              <a:spcBef>
                <a:spcPts val="0"/>
              </a:spcBef>
              <a:buSzPct val="25000"/>
              <a:buNone/>
            </a:pPr>
            <a:r>
              <a:rPr lang="en-US" sz="3200" dirty="0">
                <a:solidFill>
                  <a:schemeClr val="lt1"/>
                </a:solidFill>
                <a:latin typeface="Calibri"/>
                <a:ea typeface="Calibri"/>
                <a:cs typeface="Calibri"/>
                <a:sym typeface="Calibri"/>
              </a:rPr>
              <a:t>3.Natural selection is the </a:t>
            </a:r>
            <a:r>
              <a:rPr lang="en-US" sz="3200" u="sng" dirty="0">
                <a:solidFill>
                  <a:schemeClr val="lt1"/>
                </a:solidFill>
                <a:latin typeface="Calibri"/>
                <a:ea typeface="Calibri"/>
                <a:cs typeface="Calibri"/>
                <a:sym typeface="Calibri"/>
              </a:rPr>
              <a:t>primary mechanism </a:t>
            </a:r>
          </a:p>
          <a:p>
            <a:pPr marL="0" marR="0" lvl="0" indent="0" algn="l" rtl="0">
              <a:spcBef>
                <a:spcPts val="0"/>
              </a:spcBef>
              <a:buSzPct val="25000"/>
              <a:buNone/>
            </a:pPr>
            <a:r>
              <a:rPr lang="en-US" sz="3200" dirty="0">
                <a:solidFill>
                  <a:schemeClr val="lt1"/>
                </a:solidFill>
                <a:latin typeface="Calibri"/>
                <a:ea typeface="Calibri"/>
                <a:cs typeface="Calibri"/>
                <a:sym typeface="Calibri"/>
              </a:rPr>
              <a:t>leading to change over time in organisms.</a:t>
            </a:r>
          </a:p>
        </p:txBody>
      </p:sp>
      <p:pic>
        <p:nvPicPr>
          <p:cNvPr id="4" name="Shape 98"/>
          <p:cNvPicPr preferRelativeResize="0"/>
          <p:nvPr/>
        </p:nvPicPr>
        <p:blipFill rotWithShape="1">
          <a:blip r:embed="rId3">
            <a:alphaModFix/>
          </a:blip>
          <a:srcRect/>
          <a:stretch/>
        </p:blipFill>
        <p:spPr>
          <a:xfrm>
            <a:off x="3752335" y="5263977"/>
            <a:ext cx="3216876" cy="138206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400" y="-17463"/>
            <a:ext cx="9199090" cy="6837363"/>
          </a:xfrm>
          <a:prstGeom prst="rect">
            <a:avLst/>
          </a:prstGeom>
        </p:spPr>
      </p:pic>
    </p:spTree>
    <p:extLst>
      <p:ext uri="{BB962C8B-B14F-4D97-AF65-F5344CB8AC3E}">
        <p14:creationId xmlns:p14="http://schemas.microsoft.com/office/powerpoint/2010/main" val="828500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4294967295"/>
          </p:nvPr>
        </p:nvSpPr>
        <p:spPr>
          <a:xfrm>
            <a:off x="0" y="574051"/>
            <a:ext cx="9144000" cy="2047874"/>
          </a:xfrm>
          <a:prstGeom prst="rect">
            <a:avLst/>
          </a:prstGeom>
          <a:noFill/>
          <a:ln>
            <a:noFill/>
          </a:ln>
        </p:spPr>
        <p:txBody>
          <a:bodyPr lIns="91425" tIns="45700" rIns="91425" bIns="45700" anchor="t" anchorCtr="0">
            <a:noAutofit/>
          </a:bodyPr>
          <a:lstStyle/>
          <a:p>
            <a:pPr marL="63500" marR="0" lvl="0" indent="0" algn="l" rtl="0">
              <a:spcBef>
                <a:spcPts val="0"/>
              </a:spcBef>
              <a:spcAft>
                <a:spcPts val="0"/>
              </a:spcAft>
              <a:buClr>
                <a:schemeClr val="accent2"/>
              </a:buClr>
              <a:buSzPct val="25000"/>
              <a:buNone/>
            </a:pPr>
            <a:r>
              <a:rPr lang="en-US" sz="2800" b="1" i="0" u="sng" strike="noStrike" cap="none" dirty="0">
                <a:solidFill>
                  <a:schemeClr val="accent2"/>
                </a:solidFill>
                <a:latin typeface="Calibri"/>
                <a:ea typeface="Calibri"/>
                <a:cs typeface="Calibri"/>
                <a:sym typeface="Calibri"/>
              </a:rPr>
              <a:t>5. VESTIGIAL STRUCTURES</a:t>
            </a:r>
            <a:r>
              <a:rPr lang="en-US" sz="2800" b="1" i="0" u="none" strike="noStrike" cap="none" dirty="0">
                <a:solidFill>
                  <a:schemeClr val="accent2"/>
                </a:solidFill>
                <a:latin typeface="Calibri"/>
                <a:ea typeface="Calibri"/>
                <a:cs typeface="Calibri"/>
                <a:sym typeface="Calibri"/>
              </a:rPr>
              <a:t> </a:t>
            </a:r>
            <a:r>
              <a:rPr lang="en-US" sz="2800" i="0" u="none" strike="noStrike" cap="none" dirty="0">
                <a:solidFill>
                  <a:schemeClr val="accent2"/>
                </a:solidFill>
                <a:latin typeface="Calibri"/>
                <a:ea typeface="Calibri"/>
                <a:cs typeface="Calibri"/>
                <a:sym typeface="Calibri"/>
              </a:rPr>
              <a:t>are features that were adaptations for an organism’s ancestor but have evolved to no longer perform their original function due to a change in the organism’s environment.</a:t>
            </a:r>
          </a:p>
          <a:p>
            <a:pPr marL="63500" marR="0" lvl="0" indent="0" algn="l" rtl="0">
              <a:spcBef>
                <a:spcPts val="0"/>
              </a:spcBef>
              <a:spcAft>
                <a:spcPts val="0"/>
              </a:spcAft>
              <a:buClr>
                <a:schemeClr val="accent2"/>
              </a:buClr>
              <a:buSzPct val="25000"/>
              <a:buNone/>
            </a:pPr>
            <a:r>
              <a:rPr lang="en-US" sz="1800" i="0" u="none" strike="noStrike" cap="none" dirty="0">
                <a:solidFill>
                  <a:schemeClr val="accent2"/>
                </a:solidFill>
                <a:latin typeface="Calibri"/>
                <a:ea typeface="Calibri"/>
                <a:cs typeface="Calibri"/>
                <a:sym typeface="Calibri"/>
                <a:hlinkClick r:id="rId3"/>
              </a:rPr>
              <a:t>Vestigial structures in humans</a:t>
            </a:r>
            <a:endParaRPr lang="en-US" sz="1800" i="0" u="none" strike="noStrike" cap="none" dirty="0">
              <a:solidFill>
                <a:schemeClr val="accent2"/>
              </a:solidFill>
              <a:latin typeface="Calibri"/>
              <a:ea typeface="Calibri"/>
              <a:cs typeface="Calibri"/>
              <a:sym typeface="Calibri"/>
            </a:endParaRPr>
          </a:p>
          <a:p>
            <a:pPr marL="342900" marR="0" lvl="0" indent="-342900" algn="l" rtl="0">
              <a:spcBef>
                <a:spcPts val="560"/>
              </a:spcBef>
              <a:spcAft>
                <a:spcPts val="0"/>
              </a:spcAft>
              <a:buClr>
                <a:schemeClr val="lt1"/>
              </a:buClr>
              <a:buSzPct val="100000"/>
              <a:buFont typeface="Arial"/>
              <a:buNone/>
            </a:pPr>
            <a:endParaRPr sz="2800" b="0" i="0" u="none" strike="noStrike" cap="none" dirty="0">
              <a:solidFill>
                <a:schemeClr val="lt1"/>
              </a:solidFill>
              <a:latin typeface="Calibri"/>
              <a:ea typeface="Calibri"/>
              <a:cs typeface="Calibri"/>
              <a:sym typeface="Calibri"/>
            </a:endParaRPr>
          </a:p>
          <a:p>
            <a:pPr marL="342900" marR="0" lvl="0" indent="-342900" algn="l" rtl="0">
              <a:spcBef>
                <a:spcPts val="560"/>
              </a:spcBef>
              <a:spcAft>
                <a:spcPts val="0"/>
              </a:spcAft>
              <a:buClr>
                <a:schemeClr val="lt1"/>
              </a:buClr>
              <a:buSzPct val="100000"/>
              <a:buFont typeface="Arial"/>
              <a:buNone/>
            </a:pPr>
            <a:endParaRPr sz="2800" b="0" i="0" u="none" strike="noStrike" cap="none" dirty="0">
              <a:solidFill>
                <a:schemeClr val="lt1"/>
              </a:solidFill>
              <a:latin typeface="Calibri"/>
              <a:ea typeface="Calibri"/>
              <a:cs typeface="Calibri"/>
              <a:sym typeface="Calibri"/>
            </a:endParaRPr>
          </a:p>
          <a:p>
            <a:pPr marL="342900" marR="0" lvl="0" indent="-342900" algn="l" rtl="0">
              <a:spcBef>
                <a:spcPts val="560"/>
              </a:spcBef>
              <a:buClr>
                <a:schemeClr val="lt1"/>
              </a:buClr>
              <a:buSzPct val="25000"/>
              <a:buFont typeface="Noto Sans Symbols"/>
              <a:buNone/>
            </a:pPr>
            <a:endParaRPr sz="2800" b="0" i="0" u="none" strike="noStrike" cap="none" dirty="0">
              <a:solidFill>
                <a:schemeClr val="lt1"/>
              </a:solidFill>
              <a:latin typeface="Calibri"/>
              <a:ea typeface="Calibri"/>
              <a:cs typeface="Calibri"/>
              <a:sym typeface="Calibri"/>
            </a:endParaRPr>
          </a:p>
        </p:txBody>
      </p:sp>
      <p:pic>
        <p:nvPicPr>
          <p:cNvPr id="253" name="Shape 253"/>
          <p:cNvPicPr preferRelativeResize="0"/>
          <p:nvPr/>
        </p:nvPicPr>
        <p:blipFill rotWithShape="1">
          <a:blip r:embed="rId4">
            <a:alphaModFix/>
          </a:blip>
          <a:srcRect/>
          <a:stretch/>
        </p:blipFill>
        <p:spPr>
          <a:xfrm>
            <a:off x="5659040" y="2188747"/>
            <a:ext cx="3224122" cy="2134968"/>
          </a:xfrm>
          <a:prstGeom prst="rect">
            <a:avLst/>
          </a:prstGeom>
          <a:noFill/>
          <a:ln>
            <a:noFill/>
          </a:ln>
        </p:spPr>
      </p:pic>
      <p:pic>
        <p:nvPicPr>
          <p:cNvPr id="254" name="Shape 254"/>
          <p:cNvPicPr preferRelativeResize="0"/>
          <p:nvPr/>
        </p:nvPicPr>
        <p:blipFill rotWithShape="1">
          <a:blip r:embed="rId5">
            <a:alphaModFix/>
          </a:blip>
          <a:srcRect/>
          <a:stretch/>
        </p:blipFill>
        <p:spPr>
          <a:xfrm>
            <a:off x="363437" y="2728693"/>
            <a:ext cx="2244724" cy="2995779"/>
          </a:xfrm>
          <a:prstGeom prst="rect">
            <a:avLst/>
          </a:prstGeom>
          <a:noFill/>
          <a:ln>
            <a:noFill/>
          </a:ln>
        </p:spPr>
      </p:pic>
      <p:pic>
        <p:nvPicPr>
          <p:cNvPr id="255" name="Shape 255"/>
          <p:cNvPicPr preferRelativeResize="0"/>
          <p:nvPr/>
        </p:nvPicPr>
        <p:blipFill rotWithShape="1">
          <a:blip r:embed="rId6">
            <a:alphaModFix/>
          </a:blip>
          <a:srcRect/>
          <a:stretch/>
        </p:blipFill>
        <p:spPr>
          <a:xfrm>
            <a:off x="2958267" y="4796935"/>
            <a:ext cx="5927121" cy="1949059"/>
          </a:xfrm>
          <a:prstGeom prst="rect">
            <a:avLst/>
          </a:prstGeom>
          <a:noFill/>
          <a:ln>
            <a:noFill/>
          </a:ln>
        </p:spPr>
      </p:pic>
      <p:sp>
        <p:nvSpPr>
          <p:cNvPr id="256" name="Shape 256"/>
          <p:cNvSpPr txBox="1"/>
          <p:nvPr/>
        </p:nvSpPr>
        <p:spPr>
          <a:xfrm>
            <a:off x="4485683" y="3602794"/>
            <a:ext cx="117335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lt1"/>
                </a:solidFill>
                <a:latin typeface="Times New Roman"/>
                <a:ea typeface="Times New Roman"/>
                <a:cs typeface="Times New Roman"/>
                <a:sym typeface="Times New Roman"/>
              </a:rPr>
              <a:t>Anal spurs on a ball python</a:t>
            </a:r>
          </a:p>
        </p:txBody>
      </p:sp>
      <p:sp>
        <p:nvSpPr>
          <p:cNvPr id="257" name="Shape 257"/>
          <p:cNvSpPr txBox="1"/>
          <p:nvPr/>
        </p:nvSpPr>
        <p:spPr>
          <a:xfrm>
            <a:off x="3352800" y="6324600"/>
            <a:ext cx="2771774" cy="3381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chemeClr val="dk2"/>
                </a:solidFill>
                <a:latin typeface="Times New Roman"/>
                <a:ea typeface="Times New Roman"/>
                <a:cs typeface="Times New Roman"/>
                <a:sym typeface="Times New Roman"/>
              </a:rPr>
              <a:t>C= hind legs on whale skeleton</a:t>
            </a:r>
          </a:p>
        </p:txBody>
      </p:sp>
      <p:sp>
        <p:nvSpPr>
          <p:cNvPr id="258" name="Shape 258"/>
          <p:cNvSpPr txBox="1"/>
          <p:nvPr/>
        </p:nvSpPr>
        <p:spPr>
          <a:xfrm>
            <a:off x="7458194" y="5170992"/>
            <a:ext cx="1308100" cy="3381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chemeClr val="lt1"/>
                </a:solidFill>
                <a:latin typeface="Times New Roman"/>
                <a:ea typeface="Times New Roman"/>
                <a:cs typeface="Times New Roman"/>
                <a:sym typeface="Times New Roman"/>
              </a:rPr>
              <a:t>Goose bumps</a:t>
            </a:r>
          </a:p>
        </p:txBody>
      </p:sp>
      <p:sp>
        <p:nvSpPr>
          <p:cNvPr id="260" name="Shape 260"/>
          <p:cNvSpPr txBox="1"/>
          <p:nvPr/>
        </p:nvSpPr>
        <p:spPr>
          <a:xfrm>
            <a:off x="4191000" y="5989060"/>
            <a:ext cx="1308100" cy="3381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chemeClr val="lt1"/>
                </a:solidFill>
                <a:latin typeface="Times New Roman"/>
                <a:ea typeface="Times New Roman"/>
                <a:cs typeface="Times New Roman"/>
                <a:sym typeface="Times New Roman"/>
              </a:rPr>
              <a:t>Goose bumps</a:t>
            </a:r>
          </a:p>
        </p:txBody>
      </p:sp>
      <p:sp>
        <p:nvSpPr>
          <p:cNvPr id="261" name="Shape 261"/>
          <p:cNvSpPr txBox="1"/>
          <p:nvPr/>
        </p:nvSpPr>
        <p:spPr>
          <a:xfrm>
            <a:off x="389239" y="6385361"/>
            <a:ext cx="244169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Calibri"/>
                <a:ea typeface="Calibri"/>
                <a:cs typeface="Calibri"/>
                <a:sym typeface="Calibri"/>
                <a:hlinkClick r:id="rId7"/>
              </a:rPr>
              <a:t>How did whales evolve?</a:t>
            </a:r>
          </a:p>
        </p:txBody>
      </p:sp>
      <p:sp>
        <p:nvSpPr>
          <p:cNvPr id="12" name="TextBox 11"/>
          <p:cNvSpPr txBox="1"/>
          <p:nvPr/>
        </p:nvSpPr>
        <p:spPr>
          <a:xfrm>
            <a:off x="2608161" y="0"/>
            <a:ext cx="3927678" cy="584775"/>
          </a:xfrm>
          <a:prstGeom prst="rect">
            <a:avLst/>
          </a:prstGeom>
          <a:noFill/>
        </p:spPr>
        <p:txBody>
          <a:bodyPr wrap="none" rtlCol="0">
            <a:spAutoFit/>
          </a:bodyPr>
          <a:lstStyle/>
          <a:p>
            <a:r>
              <a:rPr lang="en-US" sz="3200" dirty="0">
                <a:solidFill>
                  <a:schemeClr val="tx2">
                    <a:lumMod val="75000"/>
                  </a:schemeClr>
                </a:solidFill>
                <a:latin typeface="Calibri" panose="020F0502020204030204" pitchFamily="34" charset="0"/>
              </a:rPr>
              <a:t>Evidence for Evolution</a:t>
            </a:r>
          </a:p>
        </p:txBody>
      </p:sp>
    </p:spTree>
    <p:extLst>
      <p:ext uri="{BB962C8B-B14F-4D97-AF65-F5344CB8AC3E}">
        <p14:creationId xmlns:p14="http://schemas.microsoft.com/office/powerpoint/2010/main" val="442944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Shape 267"/>
          <p:cNvPicPr preferRelativeResize="0"/>
          <p:nvPr/>
        </p:nvPicPr>
        <p:blipFill rotWithShape="1">
          <a:blip r:embed="rId3">
            <a:alphaModFix/>
          </a:blip>
          <a:srcRect/>
          <a:stretch/>
        </p:blipFill>
        <p:spPr>
          <a:xfrm>
            <a:off x="216066" y="1600200"/>
            <a:ext cx="3441533" cy="4674250"/>
          </a:xfrm>
          <a:prstGeom prst="rect">
            <a:avLst/>
          </a:prstGeom>
          <a:noFill/>
          <a:ln>
            <a:noFill/>
          </a:ln>
        </p:spPr>
      </p:pic>
      <p:sp>
        <p:nvSpPr>
          <p:cNvPr id="268" name="Shape 268"/>
          <p:cNvSpPr/>
          <p:nvPr/>
        </p:nvSpPr>
        <p:spPr>
          <a:xfrm>
            <a:off x="216066" y="457200"/>
            <a:ext cx="9601200"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a:solidFill>
                  <a:schemeClr val="accent2"/>
                </a:solidFill>
                <a:latin typeface="Calibri"/>
                <a:ea typeface="Calibri"/>
                <a:cs typeface="Calibri"/>
                <a:sym typeface="Calibri"/>
              </a:rPr>
              <a:t>6. Similarities among related organisms:</a:t>
            </a:r>
          </a:p>
        </p:txBody>
      </p:sp>
      <p:sp>
        <p:nvSpPr>
          <p:cNvPr id="269" name="Shape 269"/>
          <p:cNvSpPr/>
          <p:nvPr/>
        </p:nvSpPr>
        <p:spPr>
          <a:xfrm>
            <a:off x="3886201" y="1467853"/>
            <a:ext cx="5253787" cy="3970318"/>
          </a:xfrm>
          <a:prstGeom prst="rect">
            <a:avLst/>
          </a:prstGeom>
          <a:noFill/>
          <a:ln>
            <a:noFill/>
          </a:ln>
        </p:spPr>
        <p:txBody>
          <a:bodyPr lIns="91425" tIns="45700" rIns="91425" bIns="45700" anchor="t" anchorCtr="0">
            <a:noAutofit/>
          </a:bodyPr>
          <a:lstStyle/>
          <a:p>
            <a:pPr marL="118871" marR="0" lvl="0" indent="-4571" algn="l" rtl="0">
              <a:spcBef>
                <a:spcPts val="0"/>
              </a:spcBef>
              <a:buSzPct val="25000"/>
              <a:buNone/>
            </a:pPr>
            <a:r>
              <a:rPr lang="en-US" sz="3600" b="1" u="sng">
                <a:solidFill>
                  <a:schemeClr val="lt1"/>
                </a:solidFill>
                <a:latin typeface="Calibri"/>
                <a:ea typeface="Calibri"/>
                <a:cs typeface="Calibri"/>
                <a:sym typeface="Calibri"/>
              </a:rPr>
              <a:t>Comparative Anatomy: </a:t>
            </a:r>
            <a:r>
              <a:rPr lang="en-US" sz="3600">
                <a:solidFill>
                  <a:schemeClr val="lt1"/>
                </a:solidFill>
                <a:latin typeface="Calibri"/>
                <a:ea typeface="Calibri"/>
                <a:cs typeface="Calibri"/>
                <a:sym typeface="Calibri"/>
              </a:rPr>
              <a:t>The study of </a:t>
            </a:r>
            <a:r>
              <a:rPr lang="en-US" sz="3600" b="1" u="sng">
                <a:solidFill>
                  <a:schemeClr val="lt1"/>
                </a:solidFill>
                <a:latin typeface="Calibri"/>
                <a:ea typeface="Calibri"/>
                <a:cs typeface="Calibri"/>
                <a:sym typeface="Calibri"/>
              </a:rPr>
              <a:t>Homologous structures</a:t>
            </a:r>
            <a:r>
              <a:rPr lang="en-US" sz="3600">
                <a:solidFill>
                  <a:schemeClr val="lt1"/>
                </a:solidFill>
                <a:latin typeface="Calibri"/>
                <a:ea typeface="Calibri"/>
                <a:cs typeface="Calibri"/>
                <a:sym typeface="Calibri"/>
              </a:rPr>
              <a:t> (ex. forearms) features in different species that are similar because those species share a common ancestor.</a:t>
            </a:r>
          </a:p>
        </p:txBody>
      </p:sp>
      <p:sp>
        <p:nvSpPr>
          <p:cNvPr id="5" name="TextBox 4"/>
          <p:cNvSpPr txBox="1"/>
          <p:nvPr/>
        </p:nvSpPr>
        <p:spPr>
          <a:xfrm>
            <a:off x="2608161" y="0"/>
            <a:ext cx="3927678" cy="584775"/>
          </a:xfrm>
          <a:prstGeom prst="rect">
            <a:avLst/>
          </a:prstGeom>
          <a:noFill/>
        </p:spPr>
        <p:txBody>
          <a:bodyPr wrap="none" rtlCol="0">
            <a:spAutoFit/>
          </a:bodyPr>
          <a:lstStyle/>
          <a:p>
            <a:r>
              <a:rPr lang="en-US" sz="3200" dirty="0">
                <a:solidFill>
                  <a:schemeClr val="tx2">
                    <a:lumMod val="75000"/>
                  </a:schemeClr>
                </a:solidFill>
                <a:latin typeface="Calibri" panose="020F0502020204030204" pitchFamily="34" charset="0"/>
              </a:rPr>
              <a:t>Evidence for Evolution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0" y="234666"/>
            <a:ext cx="9144000" cy="125272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accent1"/>
              </a:buClr>
              <a:buSzPct val="25000"/>
              <a:buFont typeface="Calibri"/>
              <a:buNone/>
            </a:pPr>
            <a:r>
              <a:rPr lang="en-US" sz="4000" b="0" i="0" u="none" strike="noStrike" cap="none" dirty="0">
                <a:solidFill>
                  <a:schemeClr val="accent1"/>
                </a:solidFill>
                <a:latin typeface="Calibri"/>
                <a:ea typeface="Calibri"/>
                <a:cs typeface="Calibri"/>
                <a:sym typeface="Calibri"/>
              </a:rPr>
              <a:t>E</a:t>
            </a:r>
            <a:r>
              <a:rPr lang="en-US" sz="4000" b="0" i="0" u="none" strike="noStrike" cap="none" dirty="0">
                <a:solidFill>
                  <a:srgbClr val="469EEC"/>
                </a:solidFill>
                <a:latin typeface="Calibri"/>
                <a:ea typeface="Calibri"/>
                <a:cs typeface="Calibri"/>
                <a:sym typeface="Calibri"/>
              </a:rPr>
              <a:t>mbryonic development is also strikingly similar among related organisms.</a:t>
            </a:r>
          </a:p>
        </p:txBody>
      </p:sp>
      <p:sp>
        <p:nvSpPr>
          <p:cNvPr id="276" name="Shape 276"/>
          <p:cNvSpPr txBox="1">
            <a:spLocks noGrp="1"/>
          </p:cNvSpPr>
          <p:nvPr>
            <p:ph type="body" idx="1"/>
          </p:nvPr>
        </p:nvSpPr>
        <p:spPr>
          <a:xfrm>
            <a:off x="4343400" y="1941513"/>
            <a:ext cx="4194174" cy="1563687"/>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lt1"/>
              </a:buClr>
              <a:buSzPct val="25000"/>
              <a:buFont typeface="Noto Sans Symbols"/>
              <a:buNone/>
            </a:pPr>
            <a:r>
              <a:rPr lang="en-US" sz="3200" b="0" i="0" u="none" strike="noStrike" cap="none">
                <a:solidFill>
                  <a:schemeClr val="lt1"/>
                </a:solidFill>
                <a:latin typeface="Calibri"/>
                <a:ea typeface="Calibri"/>
                <a:cs typeface="Calibri"/>
                <a:sym typeface="Calibri"/>
              </a:rPr>
              <a:t> </a:t>
            </a:r>
          </a:p>
          <a:p>
            <a:pPr marL="342900" marR="0" lvl="0" indent="-342900" algn="l" rtl="0">
              <a:spcBef>
                <a:spcPts val="640"/>
              </a:spcBef>
              <a:buClr>
                <a:schemeClr val="lt1"/>
              </a:buClr>
              <a:buSzPct val="100000"/>
              <a:buFont typeface="Arial"/>
              <a:buNone/>
            </a:pPr>
            <a:endParaRPr sz="3200" b="0" i="0" u="none" strike="noStrike" cap="none">
              <a:solidFill>
                <a:schemeClr val="lt1"/>
              </a:solidFill>
              <a:latin typeface="Calibri"/>
              <a:ea typeface="Calibri"/>
              <a:cs typeface="Calibri"/>
              <a:sym typeface="Calibri"/>
            </a:endParaRPr>
          </a:p>
        </p:txBody>
      </p:sp>
      <p:pic>
        <p:nvPicPr>
          <p:cNvPr id="277" name="Shape 277"/>
          <p:cNvPicPr preferRelativeResize="0"/>
          <p:nvPr/>
        </p:nvPicPr>
        <p:blipFill rotWithShape="1">
          <a:blip r:embed="rId3">
            <a:alphaModFix/>
          </a:blip>
          <a:srcRect/>
          <a:stretch/>
        </p:blipFill>
        <p:spPr>
          <a:xfrm>
            <a:off x="4535482" y="3425360"/>
            <a:ext cx="4419599" cy="1011238"/>
          </a:xfrm>
          <a:prstGeom prst="rect">
            <a:avLst/>
          </a:prstGeom>
          <a:noFill/>
          <a:ln>
            <a:noFill/>
          </a:ln>
        </p:spPr>
      </p:pic>
      <p:pic>
        <p:nvPicPr>
          <p:cNvPr id="279" name="Shape 279"/>
          <p:cNvPicPr preferRelativeResize="0"/>
          <p:nvPr/>
        </p:nvPicPr>
        <p:blipFill rotWithShape="1">
          <a:blip r:embed="rId4">
            <a:alphaModFix/>
          </a:blip>
          <a:srcRect/>
          <a:stretch/>
        </p:blipFill>
        <p:spPr>
          <a:xfrm>
            <a:off x="4516430" y="5582254"/>
            <a:ext cx="4438650" cy="1033463"/>
          </a:xfrm>
          <a:prstGeom prst="rect">
            <a:avLst/>
          </a:prstGeom>
          <a:noFill/>
          <a:ln>
            <a:noFill/>
          </a:ln>
        </p:spPr>
      </p:pic>
      <p:pic>
        <p:nvPicPr>
          <p:cNvPr id="280" name="Shape 280"/>
          <p:cNvPicPr preferRelativeResize="0"/>
          <p:nvPr/>
        </p:nvPicPr>
        <p:blipFill rotWithShape="1">
          <a:blip r:embed="rId5">
            <a:alphaModFix/>
          </a:blip>
          <a:srcRect/>
          <a:stretch/>
        </p:blipFill>
        <p:spPr>
          <a:xfrm>
            <a:off x="4535483" y="2345326"/>
            <a:ext cx="4419599" cy="1012825"/>
          </a:xfrm>
          <a:prstGeom prst="rect">
            <a:avLst/>
          </a:prstGeom>
          <a:noFill/>
          <a:ln>
            <a:noFill/>
          </a:ln>
        </p:spPr>
      </p:pic>
      <p:pic>
        <p:nvPicPr>
          <p:cNvPr id="281" name="Shape 281"/>
          <p:cNvPicPr preferRelativeResize="0"/>
          <p:nvPr/>
        </p:nvPicPr>
        <p:blipFill rotWithShape="1">
          <a:blip r:embed="rId6">
            <a:alphaModFix/>
          </a:blip>
          <a:srcRect/>
          <a:stretch/>
        </p:blipFill>
        <p:spPr>
          <a:xfrm>
            <a:off x="4535481" y="4503807"/>
            <a:ext cx="4419599" cy="1011238"/>
          </a:xfrm>
          <a:prstGeom prst="rect">
            <a:avLst/>
          </a:prstGeom>
          <a:noFill/>
          <a:ln>
            <a:noFill/>
          </a:ln>
        </p:spPr>
      </p:pic>
      <p:sp>
        <p:nvSpPr>
          <p:cNvPr id="282" name="Shape 282"/>
          <p:cNvSpPr/>
          <p:nvPr/>
        </p:nvSpPr>
        <p:spPr>
          <a:xfrm>
            <a:off x="2648743" y="1625745"/>
            <a:ext cx="3773487" cy="4619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u="sng">
                <a:solidFill>
                  <a:schemeClr val="lt1"/>
                </a:solidFill>
                <a:latin typeface="Times New Roman"/>
                <a:ea typeface="Times New Roman"/>
                <a:cs typeface="Times New Roman"/>
                <a:sym typeface="Times New Roman"/>
              </a:rPr>
              <a:t>Comparative Embryology</a:t>
            </a:r>
            <a:r>
              <a:rPr lang="en-US" sz="2400">
                <a:solidFill>
                  <a:schemeClr val="lt1"/>
                </a:solidFill>
                <a:latin typeface="Times New Roman"/>
                <a:ea typeface="Times New Roman"/>
                <a:cs typeface="Times New Roman"/>
                <a:sym typeface="Times New Roman"/>
              </a:rPr>
              <a:t>: </a:t>
            </a:r>
          </a:p>
        </p:txBody>
      </p:sp>
      <p:pic>
        <p:nvPicPr>
          <p:cNvPr id="12" name="Shape 278"/>
          <p:cNvPicPr preferRelativeResize="0"/>
          <p:nvPr/>
        </p:nvPicPr>
        <p:blipFill rotWithShape="1">
          <a:blip r:embed="rId7">
            <a:alphaModFix/>
          </a:blip>
          <a:srcRect/>
          <a:stretch/>
        </p:blipFill>
        <p:spPr>
          <a:xfrm>
            <a:off x="304800" y="2133600"/>
            <a:ext cx="3363913" cy="4724400"/>
          </a:xfrm>
          <a:prstGeom prst="rect">
            <a:avLst/>
          </a:prstGeom>
          <a:noFill/>
          <a:ln>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http://faculty.ycp.edu/~kkleiner/EvolBio/EvolBioImages/EvidenceforEvol/Developmentalhomolog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 y="846137"/>
            <a:ext cx="9137103" cy="541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3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294409" y="1427834"/>
            <a:ext cx="8381999" cy="4953000"/>
          </a:xfrm>
          <a:prstGeom prst="rect">
            <a:avLst/>
          </a:prstGeom>
          <a:noFill/>
          <a:ln>
            <a:noFill/>
          </a:ln>
        </p:spPr>
        <p:txBody>
          <a:bodyPr lIns="91425" tIns="45700" rIns="91425" bIns="45700" anchor="t" anchorCtr="0">
            <a:noAutofit/>
          </a:bodyPr>
          <a:lstStyle/>
          <a:p>
            <a:pPr marL="609600" marR="0" lvl="0" indent="-609600" algn="l" rtl="0">
              <a:spcBef>
                <a:spcPts val="0"/>
              </a:spcBef>
              <a:spcAft>
                <a:spcPts val="0"/>
              </a:spcAft>
              <a:buClr>
                <a:schemeClr val="lt1"/>
              </a:buClr>
              <a:buSzPct val="25000"/>
              <a:buFont typeface="Noto Sans Symbols"/>
              <a:buNone/>
            </a:pPr>
            <a:endParaRPr sz="3200" b="0" i="0" u="none" strike="noStrike" cap="none" dirty="0">
              <a:solidFill>
                <a:schemeClr val="lt1"/>
              </a:solidFill>
              <a:latin typeface="Calibri"/>
              <a:ea typeface="Calibri"/>
              <a:cs typeface="Calibri"/>
              <a:sym typeface="Calibri"/>
            </a:endParaRPr>
          </a:p>
          <a:p>
            <a:pPr marL="609600" marR="0" lvl="0" indent="-609600" algn="l" rtl="0">
              <a:spcBef>
                <a:spcPts val="560"/>
              </a:spcBef>
              <a:spcAft>
                <a:spcPts val="0"/>
              </a:spcAft>
              <a:buClr>
                <a:schemeClr val="lt1"/>
              </a:buClr>
              <a:buSzPct val="100000"/>
              <a:buFont typeface="Arial"/>
              <a:buChar char="•"/>
            </a:pPr>
            <a:r>
              <a:rPr lang="en-US" sz="2800" b="1" i="0" u="sng" strike="noStrike" cap="none" dirty="0">
                <a:solidFill>
                  <a:schemeClr val="lt1"/>
                </a:solidFill>
                <a:latin typeface="Calibri"/>
                <a:ea typeface="Calibri"/>
                <a:cs typeface="Calibri"/>
                <a:sym typeface="Calibri"/>
              </a:rPr>
              <a:t>Molecular Biology</a:t>
            </a:r>
            <a:r>
              <a:rPr lang="en-US" sz="2800" b="0" i="0" u="none" strike="noStrike" cap="none" dirty="0">
                <a:solidFill>
                  <a:schemeClr val="lt1"/>
                </a:solidFill>
                <a:latin typeface="Calibri"/>
                <a:ea typeface="Calibri"/>
                <a:cs typeface="Calibri"/>
                <a:sym typeface="Calibri"/>
              </a:rPr>
              <a:t>: is the strongest evidence for evolution. Not even known in Darwin</a:t>
            </a:r>
            <a:r>
              <a:rPr lang="en-US" sz="2800" b="0" i="0" u="none" strike="noStrike" cap="none" dirty="0">
                <a:solidFill>
                  <a:schemeClr val="lt1"/>
                </a:solidFill>
                <a:latin typeface="Times New Roman"/>
                <a:ea typeface="Times New Roman"/>
                <a:cs typeface="Times New Roman"/>
                <a:sym typeface="Times New Roman"/>
              </a:rPr>
              <a:t>’</a:t>
            </a:r>
            <a:r>
              <a:rPr lang="en-US" sz="2800" b="0" i="0" u="none" strike="noStrike" cap="none" dirty="0">
                <a:solidFill>
                  <a:schemeClr val="lt1"/>
                </a:solidFill>
                <a:latin typeface="Calibri"/>
                <a:ea typeface="Calibri"/>
                <a:cs typeface="Calibri"/>
                <a:sym typeface="Calibri"/>
              </a:rPr>
              <a:t>s time, it involves comparing the DNA of different species to determine their relatedness.</a:t>
            </a:r>
          </a:p>
          <a:p>
            <a:pPr marL="609600" marR="0" lvl="0" indent="-609600" algn="l" rtl="0">
              <a:spcBef>
                <a:spcPts val="56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Just like our forelimbs or embryos are similar, so are our genes! </a:t>
            </a:r>
          </a:p>
          <a:p>
            <a:pPr marL="609600" marR="0" lvl="0" indent="-609600" algn="l" rtl="0">
              <a:spcBef>
                <a:spcPts val="560"/>
              </a:spcBef>
              <a:spcAft>
                <a:spcPts val="0"/>
              </a:spcAft>
              <a:buClr>
                <a:schemeClr val="lt1"/>
              </a:buClr>
              <a:buSzPct val="100000"/>
              <a:buFont typeface="Arial"/>
              <a:buChar char="•"/>
            </a:pPr>
            <a:r>
              <a:rPr lang="en-US" sz="2800" b="1" i="0" u="sng" strike="noStrike" cap="none" dirty="0">
                <a:solidFill>
                  <a:schemeClr val="lt1"/>
                </a:solidFill>
                <a:latin typeface="Calibri"/>
                <a:ea typeface="Calibri"/>
                <a:cs typeface="Calibri"/>
                <a:sym typeface="Calibri"/>
              </a:rPr>
              <a:t>Genes are also homologous structures.</a:t>
            </a:r>
          </a:p>
          <a:p>
            <a:pPr marL="609600" marR="0" lvl="0" indent="-609600" algn="l" rtl="0">
              <a:spcBef>
                <a:spcPts val="560"/>
              </a:spcBef>
              <a:spcAft>
                <a:spcPts val="0"/>
              </a:spcAft>
              <a:buClr>
                <a:schemeClr val="lt1"/>
              </a:buClr>
              <a:buSzPct val="100000"/>
              <a:buFont typeface="Arial"/>
              <a:buNone/>
            </a:pPr>
            <a:endParaRPr sz="2800" b="0" i="0" u="none" strike="noStrike" cap="none" dirty="0">
              <a:solidFill>
                <a:schemeClr val="lt1"/>
              </a:solidFill>
              <a:latin typeface="Calibri"/>
              <a:ea typeface="Calibri"/>
              <a:cs typeface="Calibri"/>
              <a:sym typeface="Calibri"/>
            </a:endParaRPr>
          </a:p>
          <a:p>
            <a:pPr marL="609600" marR="0" lvl="0" indent="-609600" algn="l" rtl="0">
              <a:spcBef>
                <a:spcPts val="560"/>
              </a:spcBef>
              <a:buClr>
                <a:schemeClr val="lt1"/>
              </a:buClr>
              <a:buSzPct val="100000"/>
              <a:buFont typeface="Arial"/>
              <a:buNone/>
            </a:pPr>
            <a:endParaRPr sz="2800" b="0" i="0" u="none" strike="noStrike" cap="none" dirty="0">
              <a:solidFill>
                <a:schemeClr val="lt1"/>
              </a:solidFill>
              <a:latin typeface="Calibri"/>
              <a:ea typeface="Calibri"/>
              <a:cs typeface="Calibri"/>
              <a:sym typeface="Calibri"/>
            </a:endParaRPr>
          </a:p>
        </p:txBody>
      </p:sp>
      <p:sp>
        <p:nvSpPr>
          <p:cNvPr id="289" name="Shape 289"/>
          <p:cNvSpPr/>
          <p:nvPr/>
        </p:nvSpPr>
        <p:spPr>
          <a:xfrm>
            <a:off x="381000" y="235527"/>
            <a:ext cx="8208817"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chemeClr val="accent1"/>
                </a:solidFill>
                <a:latin typeface="Calibri"/>
                <a:ea typeface="Calibri"/>
                <a:cs typeface="Calibri"/>
                <a:sym typeface="Calibri"/>
              </a:rPr>
              <a:t>7. The latest overwhelming evidence for evolution comes from molecular biology</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100000"/>
              <a:buFont typeface="Arial"/>
              <a:buNone/>
            </a:pPr>
            <a:endParaRPr sz="3200" b="0" i="0" u="none" strike="noStrike" cap="none">
              <a:solidFill>
                <a:schemeClr val="lt1"/>
              </a:solidFill>
              <a:latin typeface="Calibri"/>
              <a:ea typeface="Calibri"/>
              <a:cs typeface="Calibri"/>
              <a:sym typeface="Calibri"/>
            </a:endParaRPr>
          </a:p>
        </p:txBody>
      </p:sp>
      <p:pic>
        <p:nvPicPr>
          <p:cNvPr id="296" name="Shape 296"/>
          <p:cNvPicPr preferRelativeResize="0"/>
          <p:nvPr/>
        </p:nvPicPr>
        <p:blipFill rotWithShape="1">
          <a:blip r:embed="rId3">
            <a:alphaModFix/>
          </a:blip>
          <a:srcRect t="17264" b="-17263"/>
          <a:stretch/>
        </p:blipFill>
        <p:spPr>
          <a:xfrm>
            <a:off x="0" y="1188720"/>
            <a:ext cx="9182099" cy="6886575"/>
          </a:xfrm>
          <a:prstGeom prst="rect">
            <a:avLst/>
          </a:prstGeom>
          <a:noFill/>
          <a:ln>
            <a:noFill/>
          </a:ln>
        </p:spPr>
      </p:pic>
      <p:sp>
        <p:nvSpPr>
          <p:cNvPr id="297" name="Shape 297"/>
          <p:cNvSpPr txBox="1"/>
          <p:nvPr/>
        </p:nvSpPr>
        <p:spPr>
          <a:xfrm>
            <a:off x="2438400" y="228600"/>
            <a:ext cx="46481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a:solidFill>
                  <a:schemeClr val="accent1"/>
                </a:solidFill>
                <a:latin typeface="Calibri"/>
                <a:ea typeface="Calibri"/>
                <a:cs typeface="Calibri"/>
                <a:sym typeface="Calibri"/>
              </a:rPr>
              <a:t>So What is a Gene?</a:t>
            </a:r>
          </a:p>
        </p:txBody>
      </p:sp>
      <p:sp>
        <p:nvSpPr>
          <p:cNvPr id="298" name="Shape 298"/>
          <p:cNvSpPr txBox="1"/>
          <p:nvPr/>
        </p:nvSpPr>
        <p:spPr>
          <a:xfrm>
            <a:off x="6757736" y="6063733"/>
            <a:ext cx="182190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a:solidFill>
                  <a:schemeClr val="hlink"/>
                </a:solidFill>
                <a:latin typeface="Calibri"/>
                <a:ea typeface="Calibri"/>
                <a:cs typeface="Calibri"/>
                <a:sym typeface="Calibri"/>
                <a:hlinkClick r:id="rId4"/>
              </a:rPr>
              <a:t>Journey into DNA</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2667000" y="152400"/>
            <a:ext cx="3962399" cy="608011"/>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1"/>
              </a:buClr>
              <a:buSzPct val="25000"/>
              <a:buFont typeface="Calibri"/>
              <a:buNone/>
            </a:pPr>
            <a:r>
              <a:rPr lang="en-US" sz="3959" b="0" i="0" u="none" strike="noStrike" cap="none">
                <a:solidFill>
                  <a:schemeClr val="accent1"/>
                </a:solidFill>
                <a:latin typeface="Calibri"/>
                <a:ea typeface="Calibri"/>
                <a:cs typeface="Calibri"/>
                <a:sym typeface="Calibri"/>
              </a:rPr>
              <a:t>And what is DNA?</a:t>
            </a:r>
          </a:p>
        </p:txBody>
      </p:sp>
      <p:sp>
        <p:nvSpPr>
          <p:cNvPr id="305" name="Shape 305"/>
          <p:cNvSpPr txBox="1"/>
          <p:nvPr/>
        </p:nvSpPr>
        <p:spPr>
          <a:xfrm>
            <a:off x="1393371" y="831669"/>
            <a:ext cx="6284406" cy="2076993"/>
          </a:xfrm>
          <a:prstGeom prst="rect">
            <a:avLst/>
          </a:prstGeom>
          <a:solidFill>
            <a:srgbClr val="D3E5F6"/>
          </a:solidFill>
          <a:ln>
            <a:noFill/>
          </a:ln>
        </p:spPr>
        <p:txBody>
          <a:bodyPr lIns="0" tIns="45700" rIns="0" bIns="45700" anchor="t" anchorCtr="0">
            <a:noAutofit/>
          </a:bodyPr>
          <a:lstStyle/>
          <a:p>
            <a:pPr marL="118871" marR="0" lvl="0" indent="-4571" algn="l" rtl="0">
              <a:lnSpc>
                <a:spcPct val="100000"/>
              </a:lnSpc>
              <a:spcBef>
                <a:spcPts val="0"/>
              </a:spcBef>
              <a:buClr>
                <a:schemeClr val="accent1"/>
              </a:buClr>
              <a:buSzPct val="25000"/>
              <a:buFont typeface="Noto Sans Symbols"/>
              <a:buNone/>
            </a:pPr>
            <a:r>
              <a:rPr lang="en-US" sz="3200" dirty="0">
                <a:solidFill>
                  <a:schemeClr val="accent1"/>
                </a:solidFill>
                <a:latin typeface="Calibri"/>
                <a:ea typeface="Calibri"/>
                <a:cs typeface="Calibri"/>
                <a:sym typeface="Calibri"/>
              </a:rPr>
              <a:t>The function of DNA is to store and transmit the genetic information that tells cells which proteins to make and when to make them.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126" y="3196045"/>
            <a:ext cx="4685833" cy="3509554"/>
          </a:xfrm>
          <a:prstGeom prst="rect">
            <a:avLst/>
          </a:prstGeom>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647700" y="304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3959" b="1" i="0" u="none" strike="noStrike" cap="none">
                <a:solidFill>
                  <a:schemeClr val="lt1"/>
                </a:solidFill>
                <a:latin typeface="Calibri"/>
                <a:ea typeface="Calibri"/>
                <a:cs typeface="Calibri"/>
                <a:sym typeface="Calibri"/>
              </a:rPr>
              <a:t>Does our DNA look like </a:t>
            </a:r>
            <a:br>
              <a:rPr lang="en-US" sz="3959" b="1" i="0" u="none" strike="noStrike" cap="none">
                <a:solidFill>
                  <a:schemeClr val="lt1"/>
                </a:solidFill>
                <a:latin typeface="Calibri"/>
                <a:ea typeface="Calibri"/>
                <a:cs typeface="Calibri"/>
                <a:sym typeface="Calibri"/>
              </a:rPr>
            </a:br>
            <a:r>
              <a:rPr lang="en-US" sz="3959" b="1" i="0" u="none" strike="noStrike" cap="none">
                <a:solidFill>
                  <a:schemeClr val="lt1"/>
                </a:solidFill>
                <a:latin typeface="Calibri"/>
                <a:ea typeface="Calibri"/>
                <a:cs typeface="Calibri"/>
                <a:sym typeface="Calibri"/>
              </a:rPr>
              <a:t>the DNA of other species?</a:t>
            </a:r>
          </a:p>
        </p:txBody>
      </p:sp>
      <p:sp>
        <p:nvSpPr>
          <p:cNvPr id="312" name="Shape 312"/>
          <p:cNvSpPr txBox="1">
            <a:spLocks noGrp="1"/>
          </p:cNvSpPr>
          <p:nvPr>
            <p:ph type="body" idx="1"/>
          </p:nvPr>
        </p:nvSpPr>
        <p:spPr>
          <a:xfrm>
            <a:off x="685800" y="5715000"/>
            <a:ext cx="7924799" cy="802795"/>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b="1" i="0" u="sng" strike="noStrike" cap="none">
                <a:solidFill>
                  <a:schemeClr val="hlink"/>
                </a:solidFill>
                <a:latin typeface="Calibri"/>
                <a:ea typeface="Calibri"/>
                <a:cs typeface="Calibri"/>
                <a:sym typeface="Calibri"/>
                <a:hlinkClick r:id="rId3"/>
              </a:rPr>
              <a:t>Let's compare our DNA to our closest cousins</a:t>
            </a:r>
          </a:p>
        </p:txBody>
      </p:sp>
      <p:pic>
        <p:nvPicPr>
          <p:cNvPr id="313" name="Shape 313"/>
          <p:cNvPicPr preferRelativeResize="0"/>
          <p:nvPr/>
        </p:nvPicPr>
        <p:blipFill rotWithShape="1">
          <a:blip r:embed="rId4">
            <a:alphaModFix/>
          </a:blip>
          <a:srcRect/>
          <a:stretch/>
        </p:blipFill>
        <p:spPr>
          <a:xfrm>
            <a:off x="152400" y="1752600"/>
            <a:ext cx="8763000" cy="361680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Shape 319"/>
          <p:cNvPicPr preferRelativeResize="0"/>
          <p:nvPr/>
        </p:nvPicPr>
        <p:blipFill rotWithShape="1">
          <a:blip r:embed="rId3">
            <a:alphaModFix/>
          </a:blip>
          <a:srcRect t="14815" b="-14814"/>
          <a:stretch/>
        </p:blipFill>
        <p:spPr>
          <a:xfrm>
            <a:off x="-19050" y="990600"/>
            <a:ext cx="9182099" cy="6886575"/>
          </a:xfrm>
          <a:prstGeom prst="rect">
            <a:avLst/>
          </a:prstGeom>
          <a:noFill/>
          <a:ln>
            <a:noFill/>
          </a:ln>
        </p:spPr>
      </p:pic>
      <p:sp>
        <p:nvSpPr>
          <p:cNvPr id="320" name="Shape 320"/>
          <p:cNvSpPr txBox="1"/>
          <p:nvPr/>
        </p:nvSpPr>
        <p:spPr>
          <a:xfrm>
            <a:off x="190500" y="76200"/>
            <a:ext cx="87630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a:solidFill>
                  <a:schemeClr val="accent1"/>
                </a:solidFill>
                <a:latin typeface="Calibri"/>
                <a:ea typeface="Calibri"/>
                <a:cs typeface="Calibri"/>
                <a:sym typeface="Calibri"/>
              </a:rPr>
              <a:t>Hox Genes are similar in all animals</a:t>
            </a:r>
          </a:p>
        </p:txBody>
      </p:sp>
      <p:sp>
        <p:nvSpPr>
          <p:cNvPr id="321" name="Shape 321"/>
          <p:cNvSpPr txBox="1"/>
          <p:nvPr/>
        </p:nvSpPr>
        <p:spPr>
          <a:xfrm>
            <a:off x="609600" y="5257800"/>
            <a:ext cx="8059899" cy="1323439"/>
          </a:xfrm>
          <a:prstGeom prst="rect">
            <a:avLst/>
          </a:prstGeom>
          <a:solidFill>
            <a:schemeClr val="dk2"/>
          </a:solidFill>
          <a:ln>
            <a:noFill/>
          </a:ln>
        </p:spPr>
        <p:txBody>
          <a:bodyPr lIns="91425" tIns="45700" rIns="91425" bIns="45700" anchor="t" anchorCtr="0">
            <a:noAutofit/>
          </a:bodyPr>
          <a:lstStyle/>
          <a:p>
            <a:pPr marL="0" marR="0" lvl="0" indent="0" algn="l" rtl="0">
              <a:spcBef>
                <a:spcPts val="0"/>
              </a:spcBef>
              <a:buSzPct val="25000"/>
              <a:buNone/>
            </a:pPr>
            <a:r>
              <a:rPr lang="en-US" sz="1600" i="1">
                <a:solidFill>
                  <a:schemeClr val="accent1"/>
                </a:solidFill>
                <a:latin typeface="Calibri"/>
                <a:ea typeface="Calibri"/>
                <a:cs typeface="Calibri"/>
                <a:sym typeface="Calibri"/>
              </a:rPr>
              <a:t>Hox</a:t>
            </a:r>
            <a:r>
              <a:rPr lang="en-US" sz="1600">
                <a:solidFill>
                  <a:schemeClr val="accent1"/>
                </a:solidFill>
                <a:latin typeface="Calibri"/>
                <a:ea typeface="Calibri"/>
                <a:cs typeface="Calibri"/>
                <a:sym typeface="Calibri"/>
              </a:rPr>
              <a:t> genes in flies and people. The head-to-tail organization of the body is under the control of </a:t>
            </a:r>
          </a:p>
          <a:p>
            <a:pPr marL="0" marR="0" lvl="0" indent="0" algn="l" rtl="0">
              <a:spcBef>
                <a:spcPts val="0"/>
              </a:spcBef>
              <a:buSzPct val="25000"/>
              <a:buNone/>
            </a:pPr>
            <a:r>
              <a:rPr lang="en-US" sz="1600">
                <a:solidFill>
                  <a:schemeClr val="accent1"/>
                </a:solidFill>
                <a:latin typeface="Calibri"/>
                <a:ea typeface="Calibri"/>
                <a:cs typeface="Calibri"/>
                <a:sym typeface="Calibri"/>
              </a:rPr>
              <a:t>different </a:t>
            </a:r>
            <a:r>
              <a:rPr lang="en-US" sz="1600" i="1">
                <a:solidFill>
                  <a:schemeClr val="accent1"/>
                </a:solidFill>
                <a:latin typeface="Calibri"/>
                <a:ea typeface="Calibri"/>
                <a:cs typeface="Calibri"/>
                <a:sym typeface="Calibri"/>
              </a:rPr>
              <a:t>Hox</a:t>
            </a:r>
            <a:r>
              <a:rPr lang="en-US" sz="1600">
                <a:solidFill>
                  <a:schemeClr val="accent1"/>
                </a:solidFill>
                <a:latin typeface="Calibri"/>
                <a:ea typeface="Calibri"/>
                <a:cs typeface="Calibri"/>
                <a:sym typeface="Calibri"/>
              </a:rPr>
              <a:t> genes. Flies have one set of eight hox genes, each represented as a little box in</a:t>
            </a:r>
          </a:p>
          <a:p>
            <a:pPr marL="0" marR="0" lvl="0" indent="0" algn="l" rtl="0">
              <a:spcBef>
                <a:spcPts val="0"/>
              </a:spcBef>
              <a:buSzPct val="25000"/>
              <a:buNone/>
            </a:pPr>
            <a:r>
              <a:rPr lang="en-US" sz="1600">
                <a:solidFill>
                  <a:schemeClr val="accent1"/>
                </a:solidFill>
                <a:latin typeface="Calibri"/>
                <a:ea typeface="Calibri"/>
                <a:cs typeface="Calibri"/>
                <a:sym typeface="Calibri"/>
              </a:rPr>
              <a:t>The diagram. Humans have four sets of these gens. In flies and people, the activity of a gene </a:t>
            </a:r>
          </a:p>
          <a:p>
            <a:pPr marL="0" marR="0" lvl="0" indent="0" algn="l" rtl="0">
              <a:spcBef>
                <a:spcPts val="0"/>
              </a:spcBef>
              <a:buSzPct val="25000"/>
              <a:buNone/>
            </a:pPr>
            <a:r>
              <a:rPr lang="en-US" sz="1600">
                <a:solidFill>
                  <a:schemeClr val="accent1"/>
                </a:solidFill>
                <a:latin typeface="Calibri"/>
                <a:ea typeface="Calibri"/>
                <a:cs typeface="Calibri"/>
                <a:sym typeface="Calibri"/>
              </a:rPr>
              <a:t>matches its position on the DNA: genes active in the head lie at one end, those in the tail at </a:t>
            </a:r>
          </a:p>
          <a:p>
            <a:pPr marL="0" marR="0" lvl="0" indent="0" algn="l" rtl="0">
              <a:spcBef>
                <a:spcPts val="0"/>
              </a:spcBef>
              <a:buSzPct val="25000"/>
              <a:buNone/>
            </a:pPr>
            <a:r>
              <a:rPr lang="en-US" sz="1600">
                <a:solidFill>
                  <a:schemeClr val="accent1"/>
                </a:solidFill>
                <a:latin typeface="Calibri"/>
                <a:ea typeface="Calibri"/>
                <a:cs typeface="Calibri"/>
                <a:sym typeface="Calibri"/>
              </a:rPr>
              <a:t>another, with genes affecting the middle of the body lying in between.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a:off x="0" y="-29951"/>
            <a:ext cx="9144000" cy="646331"/>
          </a:xfrm>
          <a:prstGeom prst="rect">
            <a:avLst/>
          </a:prstGeom>
          <a:noFill/>
          <a:ln>
            <a:noFill/>
          </a:ln>
        </p:spPr>
        <p:txBody>
          <a:bodyPr lIns="91425" tIns="45700" rIns="91425" bIns="45700" anchor="t" anchorCtr="0">
            <a:noAutofit/>
          </a:bodyPr>
          <a:lstStyle/>
          <a:p>
            <a:pPr lvl="0">
              <a:buClr>
                <a:schemeClr val="lt1"/>
              </a:buClr>
              <a:buSzPct val="100000"/>
            </a:pPr>
            <a:r>
              <a:rPr lang="en-US" sz="3600" b="1" i="0" u="none" strike="noStrike" cap="none" dirty="0">
                <a:solidFill>
                  <a:srgbClr val="498DF1"/>
                </a:solidFill>
                <a:latin typeface="Calibri"/>
                <a:ea typeface="Calibri"/>
                <a:cs typeface="Calibri"/>
                <a:sym typeface="Calibri"/>
              </a:rPr>
              <a:t>Standard I: </a:t>
            </a:r>
            <a:r>
              <a:rPr lang="en-US" sz="3200" dirty="0">
                <a:solidFill>
                  <a:schemeClr val="lt1"/>
                </a:solidFill>
                <a:latin typeface="Calibri"/>
                <a:ea typeface="Calibri"/>
                <a:cs typeface="Calibri"/>
                <a:sym typeface="Calibri"/>
              </a:rPr>
              <a:t>The scientific theory of evolution is the </a:t>
            </a:r>
            <a:r>
              <a:rPr lang="en-US" sz="3200" u="sng" dirty="0">
                <a:solidFill>
                  <a:schemeClr val="lt1"/>
                </a:solidFill>
                <a:latin typeface="Calibri"/>
                <a:ea typeface="Calibri"/>
                <a:cs typeface="Calibri"/>
                <a:sym typeface="Calibri"/>
              </a:rPr>
              <a:t>organizing principle</a:t>
            </a:r>
            <a:r>
              <a:rPr lang="en-US" sz="3200" dirty="0">
                <a:solidFill>
                  <a:schemeClr val="lt1"/>
                </a:solidFill>
                <a:latin typeface="Calibri"/>
                <a:ea typeface="Calibri"/>
                <a:cs typeface="Calibri"/>
                <a:sym typeface="Calibri"/>
              </a:rPr>
              <a:t> of life science.</a:t>
            </a:r>
          </a:p>
          <a:p>
            <a:pPr lvl="0">
              <a:buClr>
                <a:schemeClr val="lt1"/>
              </a:buClr>
              <a:buSzPct val="100000"/>
            </a:pPr>
            <a:endParaRPr lang="en-US" sz="3600" b="1" dirty="0">
              <a:solidFill>
                <a:srgbClr val="498DF1"/>
              </a:solidFill>
              <a:latin typeface="Calibri"/>
              <a:ea typeface="Calibri"/>
              <a:cs typeface="Calibri"/>
              <a:sym typeface="Calibri"/>
            </a:endParaRPr>
          </a:p>
          <a:p>
            <a:pPr lvl="0">
              <a:buClr>
                <a:schemeClr val="lt1"/>
              </a:buClr>
              <a:buSzPct val="100000"/>
            </a:pPr>
            <a:r>
              <a:rPr lang="en-US" sz="3600" b="1" i="0" u="none" strike="noStrike" cap="none" dirty="0">
                <a:solidFill>
                  <a:srgbClr val="498DF1"/>
                </a:solidFill>
                <a:latin typeface="Calibri"/>
                <a:ea typeface="Calibri"/>
                <a:cs typeface="Calibri"/>
                <a:sym typeface="Calibri"/>
              </a:rPr>
              <a:t>What does Evolution claim?</a:t>
            </a:r>
          </a:p>
        </p:txBody>
      </p:sp>
      <p:sp>
        <p:nvSpPr>
          <p:cNvPr id="112" name="Shape 112"/>
          <p:cNvSpPr/>
          <p:nvPr/>
        </p:nvSpPr>
        <p:spPr>
          <a:xfrm>
            <a:off x="0" y="2126460"/>
            <a:ext cx="5453449" cy="3016210"/>
          </a:xfrm>
          <a:prstGeom prst="rect">
            <a:avLst/>
          </a:prstGeom>
          <a:noFill/>
          <a:ln>
            <a:noFill/>
          </a:ln>
        </p:spPr>
        <p:txBody>
          <a:bodyPr lIns="91425" tIns="45700" rIns="91425" bIns="45700" anchor="t" anchorCtr="0">
            <a:noAutofit/>
          </a:bodyPr>
          <a:lstStyle/>
          <a:p>
            <a:pPr marL="342900" marR="0" lvl="1" indent="-342900" algn="l" rtl="0">
              <a:spcBef>
                <a:spcPts val="0"/>
              </a:spcBef>
              <a:buClr>
                <a:srgbClr val="FFFFFF"/>
              </a:buClr>
              <a:buSzPct val="100000"/>
              <a:buFont typeface="Arial"/>
              <a:buChar char="•"/>
            </a:pPr>
            <a:r>
              <a:rPr lang="en-US" sz="2800" b="0" i="0" u="none" strike="noStrike" cap="none" dirty="0">
                <a:solidFill>
                  <a:srgbClr val="FFFFFF"/>
                </a:solidFill>
                <a:latin typeface="Calibri"/>
                <a:ea typeface="Calibri"/>
                <a:cs typeface="Calibri"/>
                <a:sym typeface="Calibri"/>
              </a:rPr>
              <a:t>The millions of different species of plants, animals, and microorganisms that live on earth today are all related by </a:t>
            </a:r>
            <a:r>
              <a:rPr lang="en-US" sz="2800" b="0" i="0" u="sng" strike="noStrike" cap="none" dirty="0">
                <a:solidFill>
                  <a:srgbClr val="FFFFFF"/>
                </a:solidFill>
                <a:latin typeface="Calibri"/>
                <a:ea typeface="Calibri"/>
                <a:cs typeface="Calibri"/>
                <a:sym typeface="Calibri"/>
              </a:rPr>
              <a:t>descent from common ancestors. </a:t>
            </a:r>
          </a:p>
        </p:txBody>
      </p:sp>
      <p:sp>
        <p:nvSpPr>
          <p:cNvPr id="113" name="Shape 113"/>
          <p:cNvSpPr/>
          <p:nvPr/>
        </p:nvSpPr>
        <p:spPr>
          <a:xfrm>
            <a:off x="1237573" y="4394061"/>
            <a:ext cx="640079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dirty="0">
                <a:solidFill>
                  <a:srgbClr val="498DF1"/>
                </a:solidFill>
                <a:latin typeface="Calibri"/>
                <a:ea typeface="Calibri"/>
                <a:cs typeface="Calibri"/>
                <a:sym typeface="Calibri"/>
              </a:rPr>
              <a:t>What is the result of Evolution?</a:t>
            </a:r>
          </a:p>
        </p:txBody>
      </p:sp>
      <p:sp>
        <p:nvSpPr>
          <p:cNvPr id="114" name="Shape 114"/>
          <p:cNvSpPr/>
          <p:nvPr/>
        </p:nvSpPr>
        <p:spPr>
          <a:xfrm>
            <a:off x="82378" y="5127124"/>
            <a:ext cx="9144000" cy="1384995"/>
          </a:xfrm>
          <a:prstGeom prst="rect">
            <a:avLst/>
          </a:prstGeom>
          <a:noFill/>
          <a:ln>
            <a:noFill/>
          </a:ln>
        </p:spPr>
        <p:txBody>
          <a:bodyPr lIns="91425" tIns="45700" rIns="91425" bIns="45700" anchor="t" anchorCtr="0">
            <a:noAutofit/>
          </a:bodyPr>
          <a:lstStyle/>
          <a:p>
            <a:pPr marL="342900" marR="0" lvl="1" indent="-342900" algn="l" rtl="0">
              <a:spcBef>
                <a:spcPts val="0"/>
              </a:spcBef>
              <a:buClr>
                <a:srgbClr val="FFFFFF"/>
              </a:buClr>
              <a:buSzPct val="100000"/>
              <a:buFont typeface="Arial"/>
              <a:buChar char="•"/>
            </a:pPr>
            <a:r>
              <a:rPr lang="en-US" sz="2800" b="0" i="0" u="none" strike="noStrike" cap="none" dirty="0">
                <a:solidFill>
                  <a:srgbClr val="FFFFFF"/>
                </a:solidFill>
                <a:latin typeface="Calibri"/>
                <a:ea typeface="Calibri"/>
                <a:cs typeface="Calibri"/>
                <a:sym typeface="Calibri"/>
              </a:rPr>
              <a:t>The </a:t>
            </a:r>
            <a:r>
              <a:rPr lang="en-US" sz="2800" b="0" i="0" u="sng" strike="noStrike" cap="none" dirty="0">
                <a:solidFill>
                  <a:srgbClr val="FFFFFF"/>
                </a:solidFill>
                <a:latin typeface="Calibri"/>
                <a:ea typeface="Calibri"/>
                <a:cs typeface="Calibri"/>
                <a:sym typeface="Calibri"/>
              </a:rPr>
              <a:t>great diversity</a:t>
            </a:r>
            <a:r>
              <a:rPr lang="en-US" sz="2800" b="0" i="0" u="none" strike="noStrike" cap="none" dirty="0">
                <a:solidFill>
                  <a:srgbClr val="FFFFFF"/>
                </a:solidFill>
                <a:latin typeface="Calibri"/>
                <a:ea typeface="Calibri"/>
                <a:cs typeface="Calibri"/>
                <a:sym typeface="Calibri"/>
              </a:rPr>
              <a:t> of organisms is the result of more than 3.5 billion years of evolution that has filled every available niche with life forms. </a:t>
            </a:r>
          </a:p>
        </p:txBody>
      </p:sp>
      <p:pic>
        <p:nvPicPr>
          <p:cNvPr id="7" name="Picture 2" descr="http://uedata.berkeley.edu/media/2/51487_evo_resources_resource_image_252_origin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795" y="1115758"/>
            <a:ext cx="3093637" cy="3093637"/>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15">
            <a:extLst>
              <a:ext uri="{FF2B5EF4-FFF2-40B4-BE49-F238E27FC236}">
                <a16:creationId xmlns:a16="http://schemas.microsoft.com/office/drawing/2014/main" id="{9DC441C9-2B05-4AE5-925F-2AD6C835D944}"/>
              </a:ext>
            </a:extLst>
          </p:cNvPr>
          <p:cNvSpPr txBox="1"/>
          <p:nvPr/>
        </p:nvSpPr>
        <p:spPr>
          <a:xfrm>
            <a:off x="6067122" y="6148035"/>
            <a:ext cx="2626712" cy="6407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u="sng" dirty="0">
                <a:solidFill>
                  <a:schemeClr val="hlink"/>
                </a:solidFill>
                <a:latin typeface="Calibri"/>
                <a:ea typeface="Calibri"/>
                <a:cs typeface="Calibri"/>
                <a:sym typeface="Calibri"/>
                <a:hlinkClick r:id="rId4"/>
              </a:rPr>
              <a:t>Earth's timeline</a:t>
            </a:r>
            <a:endParaRPr lang="en-US" sz="2800" u="sng" dirty="0">
              <a:solidFill>
                <a:schemeClr val="hlink"/>
              </a:solidFill>
              <a:latin typeface="Calibri"/>
              <a:ea typeface="Calibri"/>
              <a:cs typeface="Calibri"/>
              <a:sym typeface="Calibri"/>
              <a:hlinkClick r:id="rId5"/>
            </a:endParaRPr>
          </a:p>
        </p:txBody>
      </p:sp>
    </p:spTree>
    <p:extLst>
      <p:ext uri="{BB962C8B-B14F-4D97-AF65-F5344CB8AC3E}">
        <p14:creationId xmlns:p14="http://schemas.microsoft.com/office/powerpoint/2010/main" val="3107100286"/>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14"/>
            <a:ext cx="9144000" cy="1709238"/>
          </a:xfrm>
        </p:spPr>
        <p:txBody>
          <a:bodyPr/>
          <a:lstStyle/>
          <a:p>
            <a:r>
              <a:rPr lang="en-US" sz="4000" dirty="0"/>
              <a:t>More examples of how genetics has informed evolutionary biology:</a:t>
            </a:r>
          </a:p>
        </p:txBody>
      </p:sp>
      <p:sp>
        <p:nvSpPr>
          <p:cNvPr id="3" name="Text Placeholder 2"/>
          <p:cNvSpPr>
            <a:spLocks noGrp="1"/>
          </p:cNvSpPr>
          <p:nvPr>
            <p:ph type="body" idx="1"/>
          </p:nvPr>
        </p:nvSpPr>
        <p:spPr>
          <a:xfrm>
            <a:off x="670641" y="5148762"/>
            <a:ext cx="3254246" cy="1709238"/>
          </a:xfrm>
        </p:spPr>
        <p:txBody>
          <a:bodyPr/>
          <a:lstStyle/>
          <a:p>
            <a:pPr marL="203200" indent="0">
              <a:buNone/>
            </a:pPr>
            <a:r>
              <a:rPr lang="en-US" dirty="0">
                <a:hlinkClick r:id="rId3"/>
              </a:rPr>
              <a:t>Kenneth Miller explains human chromosome #2</a:t>
            </a:r>
            <a:endParaRPr lang="en-US" dirty="0"/>
          </a:p>
        </p:txBody>
      </p:sp>
      <p:pic>
        <p:nvPicPr>
          <p:cNvPr id="1026" name="Picture 2" descr="Image result for ken miller human chromosom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63" y="1648324"/>
            <a:ext cx="3809999" cy="33030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87BE5C-8992-4B81-8CEA-F1902E35D9B0}"/>
              </a:ext>
            </a:extLst>
          </p:cNvPr>
          <p:cNvSpPr txBox="1"/>
          <p:nvPr/>
        </p:nvSpPr>
        <p:spPr>
          <a:xfrm>
            <a:off x="4928303" y="5148762"/>
            <a:ext cx="3809999" cy="1569660"/>
          </a:xfrm>
          <a:prstGeom prst="rect">
            <a:avLst/>
          </a:prstGeom>
          <a:noFill/>
        </p:spPr>
        <p:txBody>
          <a:bodyPr wrap="square" rtlCol="0">
            <a:spAutoFit/>
          </a:bodyPr>
          <a:lstStyle/>
          <a:p>
            <a:pPr algn="ctr"/>
            <a:r>
              <a:rPr lang="en-US" sz="3200" dirty="0">
                <a:hlinkClick r:id="rId5"/>
              </a:rPr>
              <a:t>Richard Dawkins compares human and chimp DNA</a:t>
            </a:r>
            <a:endParaRPr lang="en-US" sz="3200" dirty="0"/>
          </a:p>
        </p:txBody>
      </p:sp>
      <p:pic>
        <p:nvPicPr>
          <p:cNvPr id="5" name="Picture 2" descr="Image result for chimp human dna">
            <a:extLst>
              <a:ext uri="{FF2B5EF4-FFF2-40B4-BE49-F238E27FC236}">
                <a16:creationId xmlns:a16="http://schemas.microsoft.com/office/drawing/2014/main" id="{4B03C4E3-13DD-4E6B-89B6-F2B956BDC00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85" t="2235" r="1964" b="7453"/>
          <a:stretch/>
        </p:blipFill>
        <p:spPr bwMode="auto">
          <a:xfrm>
            <a:off x="4572000" y="2155715"/>
            <a:ext cx="4321241" cy="227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23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Shape 327"/>
          <p:cNvPicPr preferRelativeResize="0"/>
          <p:nvPr/>
        </p:nvPicPr>
        <p:blipFill rotWithShape="1">
          <a:blip r:embed="rId3">
            <a:alphaModFix/>
          </a:blip>
          <a:srcRect l="32663" r="34983"/>
          <a:stretch/>
        </p:blipFill>
        <p:spPr>
          <a:xfrm>
            <a:off x="192680" y="2388719"/>
            <a:ext cx="1005840" cy="2303252"/>
          </a:xfrm>
          <a:prstGeom prst="rect">
            <a:avLst/>
          </a:prstGeom>
          <a:noFill/>
          <a:ln>
            <a:noFill/>
          </a:ln>
        </p:spPr>
      </p:pic>
      <p:sp>
        <p:nvSpPr>
          <p:cNvPr id="328" name="Shape 328"/>
          <p:cNvSpPr/>
          <p:nvPr/>
        </p:nvSpPr>
        <p:spPr>
          <a:xfrm>
            <a:off x="439445" y="65667"/>
            <a:ext cx="8289758" cy="227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u="sng" dirty="0">
                <a:solidFill>
                  <a:schemeClr val="tx2">
                    <a:lumMod val="75000"/>
                  </a:schemeClr>
                </a:solidFill>
                <a:latin typeface="Calibri"/>
                <a:ea typeface="Calibri"/>
                <a:cs typeface="Calibri"/>
                <a:sym typeface="Calibri"/>
              </a:rPr>
              <a:t>Standard III:</a:t>
            </a:r>
          </a:p>
          <a:p>
            <a:pPr marL="0" marR="0" lvl="0" indent="0" algn="l" rtl="0">
              <a:spcBef>
                <a:spcPts val="0"/>
              </a:spcBef>
              <a:buSzPct val="25000"/>
              <a:buNone/>
            </a:pPr>
            <a:r>
              <a:rPr lang="en-US" sz="3600" b="1" u="sng" dirty="0">
                <a:solidFill>
                  <a:schemeClr val="tx2">
                    <a:lumMod val="75000"/>
                  </a:schemeClr>
                </a:solidFill>
                <a:latin typeface="Calibri"/>
                <a:ea typeface="Calibri"/>
                <a:cs typeface="Calibri"/>
                <a:sym typeface="Calibri"/>
              </a:rPr>
              <a:t>Natural Selection </a:t>
            </a:r>
            <a:r>
              <a:rPr lang="en-US" sz="3600" b="1" dirty="0">
                <a:solidFill>
                  <a:schemeClr val="tx2">
                    <a:lumMod val="75000"/>
                  </a:schemeClr>
                </a:solidFill>
                <a:latin typeface="Calibri"/>
                <a:ea typeface="Calibri"/>
                <a:cs typeface="Calibri"/>
                <a:sym typeface="Calibri"/>
              </a:rPr>
              <a:t>is a primary mechanism leading to change over time in organisms. </a:t>
            </a:r>
            <a:br>
              <a:rPr lang="en-US" sz="3600" b="1" dirty="0">
                <a:solidFill>
                  <a:schemeClr val="tx2">
                    <a:lumMod val="75000"/>
                  </a:schemeClr>
                </a:solidFill>
                <a:latin typeface="Calibri"/>
                <a:ea typeface="Calibri"/>
                <a:cs typeface="Calibri"/>
                <a:sym typeface="Calibri"/>
              </a:rPr>
            </a:br>
            <a:r>
              <a:rPr lang="en-US" sz="3600" b="1" dirty="0">
                <a:solidFill>
                  <a:schemeClr val="tx2">
                    <a:lumMod val="75000"/>
                  </a:schemeClr>
                </a:solidFill>
                <a:latin typeface="Calibri"/>
                <a:ea typeface="Calibri"/>
                <a:cs typeface="Calibri"/>
                <a:sym typeface="Calibri"/>
              </a:rPr>
              <a:t>It is the driving force behind evolution.</a:t>
            </a:r>
          </a:p>
        </p:txBody>
      </p:sp>
      <p:pic>
        <p:nvPicPr>
          <p:cNvPr id="331" name="Shape 331"/>
          <p:cNvPicPr preferRelativeResize="0"/>
          <p:nvPr/>
        </p:nvPicPr>
        <p:blipFill rotWithShape="1">
          <a:blip r:embed="rId4">
            <a:alphaModFix/>
          </a:blip>
          <a:srcRect/>
          <a:stretch/>
        </p:blipFill>
        <p:spPr>
          <a:xfrm>
            <a:off x="2384356" y="3892597"/>
            <a:ext cx="4684659" cy="2604592"/>
          </a:xfrm>
          <a:prstGeom prst="rect">
            <a:avLst/>
          </a:prstGeom>
          <a:noFill/>
          <a:ln>
            <a:noFill/>
          </a:ln>
        </p:spPr>
      </p:pic>
      <p:sp>
        <p:nvSpPr>
          <p:cNvPr id="2" name="TextBox 1"/>
          <p:cNvSpPr txBox="1"/>
          <p:nvPr/>
        </p:nvSpPr>
        <p:spPr>
          <a:xfrm>
            <a:off x="1464533" y="2257518"/>
            <a:ext cx="6353021" cy="707886"/>
          </a:xfrm>
          <a:prstGeom prst="rect">
            <a:avLst/>
          </a:prstGeom>
          <a:noFill/>
        </p:spPr>
        <p:txBody>
          <a:bodyPr wrap="none" rtlCol="0">
            <a:spAutoFit/>
          </a:bodyPr>
          <a:lstStyle/>
          <a:p>
            <a:pPr algn="ctr"/>
            <a:r>
              <a:rPr lang="en-US" sz="2000" dirty="0">
                <a:solidFill>
                  <a:schemeClr val="bg1"/>
                </a:solidFill>
              </a:rPr>
              <a:t>An example of natural selection: </a:t>
            </a:r>
          </a:p>
          <a:p>
            <a:pPr algn="ctr"/>
            <a:r>
              <a:rPr lang="en-US" sz="2000" dirty="0">
                <a:hlinkClick r:id="rId5"/>
              </a:rPr>
              <a:t>The Evolution of Bacteria on a “Mega-Plate” Petri Dish</a:t>
            </a:r>
            <a:endParaRPr lang="en-US" sz="2000" dirty="0"/>
          </a:p>
        </p:txBody>
      </p:sp>
      <p:sp>
        <p:nvSpPr>
          <p:cNvPr id="3" name="TextBox 2"/>
          <p:cNvSpPr txBox="1"/>
          <p:nvPr/>
        </p:nvSpPr>
        <p:spPr>
          <a:xfrm>
            <a:off x="2064180" y="3323593"/>
            <a:ext cx="5599610" cy="400110"/>
          </a:xfrm>
          <a:prstGeom prst="rect">
            <a:avLst/>
          </a:prstGeom>
          <a:noFill/>
        </p:spPr>
        <p:txBody>
          <a:bodyPr wrap="none" rtlCol="0">
            <a:spAutoFit/>
          </a:bodyPr>
          <a:lstStyle/>
          <a:p>
            <a:r>
              <a:rPr lang="en-US" sz="2000" dirty="0">
                <a:solidFill>
                  <a:schemeClr val="bg1"/>
                </a:solidFill>
              </a:rPr>
              <a:t>What is natural selection? </a:t>
            </a:r>
            <a:r>
              <a:rPr lang="en-US" sz="2000" dirty="0">
                <a:hlinkClick r:id="rId6"/>
              </a:rPr>
              <a:t>Stated Clearly Video</a:t>
            </a:r>
            <a:r>
              <a:rPr lang="en-US" sz="2000" dirty="0"/>
              <a:t> </a:t>
            </a:r>
          </a:p>
        </p:txBody>
      </p:sp>
    </p:spTree>
    <p:extLst>
      <p:ext uri="{BB962C8B-B14F-4D97-AF65-F5344CB8AC3E}">
        <p14:creationId xmlns:p14="http://schemas.microsoft.com/office/powerpoint/2010/main" val="885259508"/>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normAutofit fontScale="90000"/>
          </a:bodyPr>
          <a:lstStyle/>
          <a:p>
            <a:pPr algn="ctr" eaLnBrk="1" hangingPunct="1">
              <a:defRPr/>
            </a:pPr>
            <a:r>
              <a:rPr lang="en-US" sz="4400" dirty="0"/>
              <a:t> For Natural Selection to occur, 4 conditions must be met:</a:t>
            </a:r>
            <a:br>
              <a:rPr lang="en-US" dirty="0"/>
            </a:br>
            <a:endParaRPr lang="en-US" sz="2200" dirty="0"/>
          </a:p>
        </p:txBody>
      </p:sp>
      <p:sp>
        <p:nvSpPr>
          <p:cNvPr id="3" name="Content Placeholder 2"/>
          <p:cNvSpPr>
            <a:spLocks noGrp="1"/>
          </p:cNvSpPr>
          <p:nvPr>
            <p:ph idx="1"/>
          </p:nvPr>
        </p:nvSpPr>
        <p:spPr>
          <a:xfrm>
            <a:off x="0" y="1204732"/>
            <a:ext cx="9144000" cy="5653268"/>
          </a:xfrm>
        </p:spPr>
        <p:txBody>
          <a:bodyPr>
            <a:normAutofit fontScale="92500"/>
          </a:bodyPr>
          <a:lstStyle/>
          <a:p>
            <a:pPr marL="631825" indent="-514350" eaLnBrk="1" hangingPunct="1">
              <a:buFont typeface="Corbel" pitchFamily="34" charset="0"/>
              <a:buAutoNum type="arabicPeriod"/>
            </a:pPr>
            <a:r>
              <a:rPr lang="en-US" altLang="en-US" sz="2800" dirty="0"/>
              <a:t>Traits in a population of organisms exhibit variation.</a:t>
            </a:r>
          </a:p>
          <a:p>
            <a:pPr marL="631825" indent="-514350" eaLnBrk="1" hangingPunct="1">
              <a:buFont typeface="Corbel" pitchFamily="34" charset="0"/>
              <a:buAutoNum type="arabicPeriod"/>
            </a:pPr>
            <a:endParaRPr lang="en-US" altLang="en-US" sz="2800" dirty="0"/>
          </a:p>
          <a:p>
            <a:pPr marL="631825" indent="-514350" eaLnBrk="1" hangingPunct="1">
              <a:buFont typeface="Corbel" pitchFamily="34" charset="0"/>
              <a:buAutoNum type="arabicPeriod"/>
            </a:pPr>
            <a:r>
              <a:rPr lang="en-US" altLang="en-US" sz="2800" dirty="0"/>
              <a:t>In any given population, not all individuals survive to reproduce.</a:t>
            </a:r>
          </a:p>
          <a:p>
            <a:pPr marL="631825" indent="-514350" eaLnBrk="1" hangingPunct="1">
              <a:buFont typeface="Corbel" pitchFamily="34" charset="0"/>
              <a:buAutoNum type="arabicPeriod"/>
            </a:pPr>
            <a:endParaRPr lang="en-US" altLang="en-US" sz="2800" dirty="0"/>
          </a:p>
          <a:p>
            <a:pPr marL="631825" indent="-514350" eaLnBrk="1" hangingPunct="1">
              <a:buFont typeface="Corbel" pitchFamily="34" charset="0"/>
              <a:buAutoNum type="arabicPeriod"/>
            </a:pPr>
            <a:r>
              <a:rPr lang="en-US" altLang="en-US" sz="2800" dirty="0"/>
              <a:t>Survival is NOT random. Survivors must have an advantage over those that don’t survive. A favorable trait gives the organisms an </a:t>
            </a:r>
            <a:r>
              <a:rPr lang="en-US" altLang="en-US" sz="2800" b="1" u="sng" dirty="0"/>
              <a:t>adaptive advantage</a:t>
            </a:r>
            <a:r>
              <a:rPr lang="en-US" altLang="en-US" sz="2800" dirty="0"/>
              <a:t>.</a:t>
            </a:r>
          </a:p>
          <a:p>
            <a:pPr marL="631825" indent="-514350" eaLnBrk="1" hangingPunct="1">
              <a:buFont typeface="Corbel" pitchFamily="34" charset="0"/>
              <a:buAutoNum type="arabicPeriod"/>
            </a:pPr>
            <a:endParaRPr lang="en-US" altLang="en-US" sz="2800" dirty="0"/>
          </a:p>
          <a:p>
            <a:pPr marL="631825" indent="-514350" eaLnBrk="1" hangingPunct="1">
              <a:buFont typeface="Corbel" pitchFamily="34" charset="0"/>
              <a:buAutoNum type="arabicPeriod"/>
            </a:pPr>
            <a:r>
              <a:rPr lang="en-US" altLang="en-US" sz="2800" dirty="0"/>
              <a:t>The survivor’s advantageous traits MUST be heritable. High </a:t>
            </a:r>
            <a:r>
              <a:rPr lang="en-US" altLang="en-US" sz="2800" b="1" u="sng" dirty="0"/>
              <a:t>fitness</a:t>
            </a:r>
            <a:r>
              <a:rPr lang="en-US" altLang="en-US" sz="2800" dirty="0"/>
              <a:t> means an organism’s ability to reproduce successfully.</a:t>
            </a:r>
          </a:p>
          <a:p>
            <a:pPr marL="117475" lvl="0" indent="0" algn="ctr">
              <a:buNone/>
            </a:pPr>
            <a:r>
              <a:rPr lang="en-US" dirty="0">
                <a:solidFill>
                  <a:schemeClr val="accent2"/>
                </a:solidFill>
              </a:rPr>
              <a:t>See flowchart on next slide…..</a:t>
            </a:r>
          </a:p>
          <a:p>
            <a:pPr marL="631825" indent="-514350" eaLnBrk="1" hangingPunct="1">
              <a:buFont typeface="Corbel" pitchFamily="34" charset="0"/>
              <a:buAutoNum type="arabicPeriod"/>
            </a:pPr>
            <a:endParaRPr lang="en-US" altLang="en-US" dirty="0"/>
          </a:p>
        </p:txBody>
      </p:sp>
    </p:spTree>
    <p:extLst>
      <p:ext uri="{BB962C8B-B14F-4D97-AF65-F5344CB8AC3E}">
        <p14:creationId xmlns:p14="http://schemas.microsoft.com/office/powerpoint/2010/main" val="3559119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Shape 345"/>
          <p:cNvPicPr preferRelativeResize="0"/>
          <p:nvPr/>
        </p:nvPicPr>
        <p:blipFill rotWithShape="1">
          <a:blip r:embed="rId3">
            <a:alphaModFix/>
          </a:blip>
          <a:srcRect/>
          <a:stretch/>
        </p:blipFill>
        <p:spPr>
          <a:xfrm>
            <a:off x="1649771" y="161251"/>
            <a:ext cx="5844457" cy="3841022"/>
          </a:xfrm>
          <a:prstGeom prst="rect">
            <a:avLst/>
          </a:prstGeom>
          <a:noFill/>
          <a:ln>
            <a:noFill/>
          </a:ln>
        </p:spPr>
      </p:pic>
      <p:sp>
        <p:nvSpPr>
          <p:cNvPr id="3" name="Shape 330">
            <a:hlinkClick r:id="rId4"/>
            <a:extLst>
              <a:ext uri="{FF2B5EF4-FFF2-40B4-BE49-F238E27FC236}">
                <a16:creationId xmlns:a16="http://schemas.microsoft.com/office/drawing/2014/main" id="{52F89543-EE7A-46A4-9062-7883A2D531A6}"/>
              </a:ext>
            </a:extLst>
          </p:cNvPr>
          <p:cNvSpPr txBox="1"/>
          <p:nvPr/>
        </p:nvSpPr>
        <p:spPr>
          <a:xfrm>
            <a:off x="2928646" y="4899463"/>
            <a:ext cx="6173626" cy="276311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1800" dirty="0">
                <a:solidFill>
                  <a:schemeClr val="lt1"/>
                </a:solidFill>
                <a:latin typeface="Calibri"/>
                <a:ea typeface="Calibri"/>
                <a:cs typeface="Calibri"/>
                <a:sym typeface="Calibri"/>
              </a:rPr>
              <a:t>         </a:t>
            </a:r>
            <a:r>
              <a:rPr lang="en-US" sz="4000" dirty="0">
                <a:solidFill>
                  <a:schemeClr val="lt1"/>
                </a:solidFill>
                <a:latin typeface="Calibri"/>
                <a:ea typeface="Calibri"/>
                <a:cs typeface="Calibri"/>
                <a:sym typeface="Calibri"/>
              </a:rPr>
              <a:t>And watch a </a:t>
            </a:r>
          </a:p>
          <a:p>
            <a:pPr marL="0" marR="0" lvl="0" indent="0" algn="ctr" rtl="0">
              <a:spcBef>
                <a:spcPts val="0"/>
              </a:spcBef>
              <a:buSzPct val="25000"/>
              <a:buNone/>
            </a:pPr>
            <a:r>
              <a:rPr lang="en-US" sz="4000" dirty="0">
                <a:solidFill>
                  <a:schemeClr val="lt1"/>
                </a:solidFill>
                <a:latin typeface="Calibri"/>
                <a:ea typeface="Calibri"/>
                <a:cs typeface="Calibri"/>
                <a:sym typeface="Calibri"/>
                <a:hlinkClick r:id="rId5"/>
              </a:rPr>
              <a:t>Sweet little natural selection </a:t>
            </a:r>
          </a:p>
          <a:p>
            <a:pPr marL="0" marR="0" lvl="0" indent="0" algn="ctr" rtl="0">
              <a:spcBef>
                <a:spcPts val="0"/>
              </a:spcBef>
              <a:buSzPct val="25000"/>
              <a:buNone/>
            </a:pPr>
            <a:r>
              <a:rPr lang="en-US" sz="4000" dirty="0">
                <a:solidFill>
                  <a:schemeClr val="lt1"/>
                </a:solidFill>
                <a:latin typeface="Calibri"/>
                <a:ea typeface="Calibri"/>
                <a:cs typeface="Calibri"/>
                <a:sym typeface="Calibri"/>
                <a:hlinkClick r:id="rId5"/>
              </a:rPr>
              <a:t>story in pictures!</a:t>
            </a:r>
            <a:endParaRPr lang="en-US" sz="4000"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F37AD19B-26A5-4BFD-9ADD-95D73774D2B3}"/>
              </a:ext>
            </a:extLst>
          </p:cNvPr>
          <p:cNvSpPr txBox="1"/>
          <p:nvPr/>
        </p:nvSpPr>
        <p:spPr>
          <a:xfrm>
            <a:off x="42973" y="4002273"/>
            <a:ext cx="6173626" cy="1077218"/>
          </a:xfrm>
          <a:prstGeom prst="rect">
            <a:avLst/>
          </a:prstGeom>
          <a:noFill/>
        </p:spPr>
        <p:txBody>
          <a:bodyPr wrap="square" rtlCol="0">
            <a:spAutoFit/>
          </a:bodyPr>
          <a:lstStyle/>
          <a:p>
            <a:r>
              <a:rPr lang="en-US" sz="3200" dirty="0">
                <a:hlinkClick r:id="rId6"/>
              </a:rPr>
              <a:t>Let's play a game, The TIES Time Machine!</a:t>
            </a:r>
            <a:endParaRPr lang="es-ES" sz="3200" dirty="0"/>
          </a:p>
        </p:txBody>
      </p:sp>
      <p:pic>
        <p:nvPicPr>
          <p:cNvPr id="5" name="Picture 4">
            <a:extLst>
              <a:ext uri="{FF2B5EF4-FFF2-40B4-BE49-F238E27FC236}">
                <a16:creationId xmlns:a16="http://schemas.microsoft.com/office/drawing/2014/main" id="{4379C16F-1856-42A5-BED8-D89021BECD78}"/>
              </a:ext>
            </a:extLst>
          </p:cNvPr>
          <p:cNvPicPr/>
          <p:nvPr/>
        </p:nvPicPr>
        <p:blipFill>
          <a:blip r:embed="rId7"/>
          <a:stretch>
            <a:fillRect/>
          </a:stretch>
        </p:blipFill>
        <p:spPr>
          <a:xfrm>
            <a:off x="6277232" y="4522574"/>
            <a:ext cx="2228920" cy="969850"/>
          </a:xfrm>
          <a:prstGeom prst="rect">
            <a:avLst/>
          </a:prstGeom>
        </p:spPr>
      </p:pic>
      <p:pic>
        <p:nvPicPr>
          <p:cNvPr id="6" name="Picture 5" descr="C:\Users\Bertha\OneDrive\TIES\Pictures and Videos\2016-03-26.png">
            <a:extLst>
              <a:ext uri="{FF2B5EF4-FFF2-40B4-BE49-F238E27FC236}">
                <a16:creationId xmlns:a16="http://schemas.microsoft.com/office/drawing/2014/main" id="{2BB05ABD-6BCB-4A26-AB95-41682834120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246" y="5079491"/>
            <a:ext cx="2113280" cy="1734185"/>
          </a:xfrm>
          <a:prstGeom prst="rect">
            <a:avLst/>
          </a:prstGeom>
          <a:noFill/>
          <a:ln>
            <a:noFill/>
          </a:ln>
        </p:spPr>
      </p:pic>
    </p:spTree>
    <p:extLst>
      <p:ext uri="{BB962C8B-B14F-4D97-AF65-F5344CB8AC3E}">
        <p14:creationId xmlns:p14="http://schemas.microsoft.com/office/powerpoint/2010/main" val="850758228"/>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1"/>
              </a:buClr>
              <a:buSzPct val="25000"/>
              <a:buFont typeface="Calibri"/>
              <a:buNone/>
            </a:pPr>
            <a:r>
              <a:rPr lang="en-US" sz="4400" b="0" i="0" u="none" strike="noStrike" cap="none">
                <a:solidFill>
                  <a:schemeClr val="accent1"/>
                </a:solidFill>
                <a:latin typeface="Calibri"/>
                <a:ea typeface="Calibri"/>
                <a:cs typeface="Calibri"/>
                <a:sym typeface="Calibri"/>
              </a:rPr>
              <a:t>Some important  vocabulary:</a:t>
            </a:r>
          </a:p>
        </p:txBody>
      </p:sp>
      <p:sp>
        <p:nvSpPr>
          <p:cNvPr id="352" name="Shape 352"/>
          <p:cNvSpPr txBox="1">
            <a:spLocks noGrp="1"/>
          </p:cNvSpPr>
          <p:nvPr>
            <p:ph type="body" idx="1"/>
          </p:nvPr>
        </p:nvSpPr>
        <p:spPr>
          <a:xfrm>
            <a:off x="0" y="1600200"/>
            <a:ext cx="8458200" cy="3733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2800" b="0" i="0" u="sng" strike="noStrike" cap="none">
                <a:solidFill>
                  <a:schemeClr val="lt1"/>
                </a:solidFill>
                <a:latin typeface="Calibri"/>
                <a:ea typeface="Calibri"/>
                <a:cs typeface="Calibri"/>
                <a:sym typeface="Calibri"/>
              </a:rPr>
              <a:t>Population</a:t>
            </a:r>
            <a:r>
              <a:rPr lang="en-US" sz="2800" b="0" i="0" u="none" strike="noStrike" cap="none">
                <a:solidFill>
                  <a:schemeClr val="lt1"/>
                </a:solidFill>
                <a:latin typeface="Calibri"/>
                <a:ea typeface="Calibri"/>
                <a:cs typeface="Calibri"/>
                <a:sym typeface="Calibri"/>
              </a:rPr>
              <a:t>: A group of organisms all of the same species </a:t>
            </a:r>
            <a:r>
              <a:rPr lang="en-US" sz="2800" b="0" i="0" u="sng" strike="noStrike" cap="none">
                <a:solidFill>
                  <a:schemeClr val="lt1"/>
                </a:solidFill>
                <a:latin typeface="Calibri"/>
                <a:ea typeface="Calibri"/>
                <a:cs typeface="Calibri"/>
                <a:sym typeface="Calibri"/>
              </a:rPr>
              <a:t>living in the same area</a:t>
            </a:r>
            <a:r>
              <a:rPr lang="en-US" sz="2800" b="0" i="0" u="none" strike="noStrike" cap="none">
                <a:solidFill>
                  <a:schemeClr val="lt1"/>
                </a:solidFill>
                <a:latin typeface="Calibri"/>
                <a:ea typeface="Calibri"/>
                <a:cs typeface="Calibri"/>
                <a:sym typeface="Calibri"/>
              </a:rPr>
              <a:t>.</a:t>
            </a:r>
          </a:p>
          <a:p>
            <a:pPr marL="342900" marR="0" lvl="0" indent="-342900" algn="l" rtl="0">
              <a:spcBef>
                <a:spcPts val="560"/>
              </a:spcBef>
              <a:spcAft>
                <a:spcPts val="0"/>
              </a:spcAft>
              <a:buClr>
                <a:schemeClr val="lt1"/>
              </a:buClr>
              <a:buSzPct val="100000"/>
              <a:buFont typeface="Arial"/>
              <a:buChar char="•"/>
            </a:pPr>
            <a:r>
              <a:rPr lang="en-US" sz="2800" b="0" i="0" u="sng" strike="noStrike" cap="none">
                <a:solidFill>
                  <a:schemeClr val="lt1"/>
                </a:solidFill>
                <a:latin typeface="Calibri"/>
                <a:ea typeface="Calibri"/>
                <a:cs typeface="Calibri"/>
                <a:sym typeface="Calibri"/>
              </a:rPr>
              <a:t>Genotype</a:t>
            </a:r>
            <a:r>
              <a:rPr lang="en-US" sz="2800" b="0" i="0" u="none" strike="noStrike" cap="none">
                <a:solidFill>
                  <a:schemeClr val="lt1"/>
                </a:solidFill>
                <a:latin typeface="Calibri"/>
                <a:ea typeface="Calibri"/>
                <a:cs typeface="Calibri"/>
                <a:sym typeface="Calibri"/>
              </a:rPr>
              <a:t>: The actual set of genes (strips of DNA in the chromosomes) that an organism has inherited.</a:t>
            </a:r>
          </a:p>
          <a:p>
            <a:pPr marL="342900" marR="0" lvl="0" indent="-342900" algn="l" rtl="0">
              <a:spcBef>
                <a:spcPts val="560"/>
              </a:spcBef>
              <a:spcAft>
                <a:spcPts val="0"/>
              </a:spcAft>
              <a:buClr>
                <a:schemeClr val="lt1"/>
              </a:buClr>
              <a:buSzPct val="100000"/>
              <a:buFont typeface="Arial"/>
              <a:buChar char="•"/>
            </a:pPr>
            <a:r>
              <a:rPr lang="en-US" sz="2800" b="0" i="0" u="sng" strike="noStrike" cap="none">
                <a:solidFill>
                  <a:schemeClr val="lt1"/>
                </a:solidFill>
                <a:latin typeface="Calibri"/>
                <a:ea typeface="Calibri"/>
                <a:cs typeface="Calibri"/>
                <a:sym typeface="Calibri"/>
              </a:rPr>
              <a:t>Phenotype</a:t>
            </a:r>
            <a:r>
              <a:rPr lang="en-US" sz="2800" b="0" i="0" u="none" strike="noStrike" cap="none">
                <a:solidFill>
                  <a:schemeClr val="lt1"/>
                </a:solidFill>
                <a:latin typeface="Calibri"/>
                <a:ea typeface="Calibri"/>
                <a:cs typeface="Calibri"/>
                <a:sym typeface="Calibri"/>
              </a:rPr>
              <a:t>: The outward, physical expression of those genes. </a:t>
            </a:r>
          </a:p>
          <a:p>
            <a:pPr marL="342900" marR="0" lvl="0" indent="-342900" algn="l" rtl="0">
              <a:spcBef>
                <a:spcPts val="560"/>
              </a:spcBef>
              <a:buClr>
                <a:schemeClr val="lt1"/>
              </a:buClr>
              <a:buSzPct val="100000"/>
              <a:buFont typeface="Arial"/>
              <a:buChar char="•"/>
            </a:pPr>
            <a:r>
              <a:rPr lang="en-US" sz="2800" b="0" i="0" u="sng" strike="noStrike" cap="none">
                <a:solidFill>
                  <a:schemeClr val="lt1"/>
                </a:solidFill>
                <a:latin typeface="Calibri"/>
                <a:ea typeface="Calibri"/>
                <a:cs typeface="Calibri"/>
                <a:sym typeface="Calibri"/>
              </a:rPr>
              <a:t>Mutation</a:t>
            </a:r>
            <a:r>
              <a:rPr lang="en-US" sz="2800" b="0" i="0" u="none" strike="noStrike" cap="none">
                <a:solidFill>
                  <a:schemeClr val="lt1"/>
                </a:solidFill>
                <a:latin typeface="Calibri"/>
                <a:ea typeface="Calibri"/>
                <a:cs typeface="Calibri"/>
                <a:sym typeface="Calibri"/>
              </a:rPr>
              <a:t>:  A permanent change in the DNA of an organism.   If it is passed on to the organism’s offspring, it may be harmful, harmless, or helpful for the offspring.</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p:nvPr/>
        </p:nvSpPr>
        <p:spPr>
          <a:xfrm>
            <a:off x="-492848" y="253401"/>
            <a:ext cx="10210799" cy="144476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bg2">
                    <a:lumMod val="60000"/>
                    <a:lumOff val="40000"/>
                  </a:schemeClr>
                </a:solidFill>
                <a:latin typeface="Calibri"/>
                <a:ea typeface="Calibri"/>
                <a:cs typeface="Calibri"/>
                <a:sym typeface="Calibri"/>
              </a:rPr>
              <a:t>Misconceptions about Evolution</a:t>
            </a:r>
          </a:p>
          <a:p>
            <a:pPr marL="0" marR="0" lvl="0" indent="0" algn="ctr" rtl="0">
              <a:spcBef>
                <a:spcPts val="0"/>
              </a:spcBef>
              <a:buSzPct val="25000"/>
              <a:buNone/>
            </a:pPr>
            <a:r>
              <a:rPr lang="en-US" sz="3200">
                <a:solidFill>
                  <a:schemeClr val="bg2">
                    <a:lumMod val="60000"/>
                    <a:lumOff val="40000"/>
                  </a:schemeClr>
                </a:solidFill>
                <a:latin typeface="Calibri"/>
                <a:ea typeface="Calibri"/>
                <a:cs typeface="Calibri"/>
                <a:sym typeface="Calibri"/>
                <a:hlinkClick r:id="rId3"/>
              </a:rPr>
              <a:t>Amusing Link to Myths Here</a:t>
            </a:r>
            <a:endParaRPr lang="en-US" sz="3200" dirty="0">
              <a:solidFill>
                <a:schemeClr val="bg2">
                  <a:lumMod val="60000"/>
                  <a:lumOff val="40000"/>
                </a:schemeClr>
              </a:solidFill>
              <a:latin typeface="Calibri"/>
              <a:ea typeface="Calibri"/>
              <a:cs typeface="Calibri"/>
              <a:sym typeface="Calibri"/>
            </a:endParaRPr>
          </a:p>
        </p:txBody>
      </p:sp>
      <p:pic>
        <p:nvPicPr>
          <p:cNvPr id="359" name="Shape 359"/>
          <p:cNvPicPr preferRelativeResize="0"/>
          <p:nvPr/>
        </p:nvPicPr>
        <p:blipFill rotWithShape="1">
          <a:blip r:embed="rId4">
            <a:alphaModFix/>
          </a:blip>
          <a:srcRect/>
          <a:stretch/>
        </p:blipFill>
        <p:spPr>
          <a:xfrm>
            <a:off x="1352201" y="1405960"/>
            <a:ext cx="6671733" cy="4385733"/>
          </a:xfrm>
          <a:prstGeom prst="rect">
            <a:avLst/>
          </a:prstGeom>
          <a:noFill/>
          <a:ln>
            <a:noFill/>
          </a:ln>
        </p:spPr>
      </p:pic>
      <p:sp>
        <p:nvSpPr>
          <p:cNvPr id="360" name="Shape 360"/>
          <p:cNvSpPr txBox="1"/>
          <p:nvPr/>
        </p:nvSpPr>
        <p:spPr>
          <a:xfrm>
            <a:off x="2677274" y="5974672"/>
            <a:ext cx="4021585" cy="72255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u="sng" dirty="0">
                <a:solidFill>
                  <a:schemeClr val="hlink"/>
                </a:solidFill>
                <a:latin typeface="Calibri"/>
                <a:ea typeface="Calibri"/>
                <a:cs typeface="Calibri"/>
                <a:sym typeface="Calibri"/>
                <a:hlinkClick r:id="rId5"/>
              </a:rPr>
              <a:t>Is nature always perfect? No, it's not. How about a giraffe dissection?</a:t>
            </a:r>
            <a:r>
              <a:rPr lang="en-US" sz="1800" u="sng" dirty="0">
                <a:solidFill>
                  <a:schemeClr val="hlink"/>
                </a:solidFill>
                <a:latin typeface="Calibri"/>
                <a:ea typeface="Calibri"/>
                <a:cs typeface="Calibri"/>
                <a:sym typeface="Calibri"/>
              </a:rPr>
              <a:t> </a:t>
            </a:r>
          </a:p>
          <a:p>
            <a:pPr marL="0" marR="0" lvl="0" indent="0" algn="ctr" rtl="0">
              <a:spcBef>
                <a:spcPts val="0"/>
              </a:spcBef>
              <a:buSzPct val="25000"/>
              <a:buNone/>
            </a:pPr>
            <a:endParaRPr lang="en-US" sz="1800" u="sng" dirty="0">
              <a:solidFill>
                <a:schemeClr val="hlink"/>
              </a:solidFill>
              <a:latin typeface="Calibri"/>
              <a:ea typeface="Calibri"/>
              <a:cs typeface="Calibri"/>
              <a:sym typeface="Calibri"/>
              <a:hlinkClick r:id="rId6"/>
            </a:endParaRPr>
          </a:p>
        </p:txBody>
      </p:sp>
    </p:spTree>
    <p:extLst>
      <p:ext uri="{BB962C8B-B14F-4D97-AF65-F5344CB8AC3E}">
        <p14:creationId xmlns:p14="http://schemas.microsoft.com/office/powerpoint/2010/main" val="3349397191"/>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1" y="301270"/>
            <a:ext cx="901337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1"/>
              </a:buClr>
              <a:buSzPct val="25000"/>
              <a:buFont typeface="Calibri"/>
              <a:buNone/>
            </a:pPr>
            <a:r>
              <a:rPr lang="en-US" sz="2800" b="0" i="0" u="none" strike="noStrike" cap="none" dirty="0">
                <a:solidFill>
                  <a:schemeClr val="accent1"/>
                </a:solidFill>
                <a:sym typeface="Calibri"/>
              </a:rPr>
              <a:t>How does natural selection play a role in our own lives?</a:t>
            </a:r>
            <a:br>
              <a:rPr lang="en-US" sz="2800" dirty="0">
                <a:solidFill>
                  <a:schemeClr val="accent1"/>
                </a:solidFill>
              </a:rPr>
            </a:br>
            <a:r>
              <a:rPr lang="en-US" sz="2800" dirty="0">
                <a:solidFill>
                  <a:schemeClr val="accent1"/>
                </a:solidFill>
                <a:hlinkClick r:id="rId3"/>
              </a:rPr>
              <a:t>Have you ever had strep throat? </a:t>
            </a:r>
            <a:br>
              <a:rPr lang="en-US" sz="2800" dirty="0">
                <a:solidFill>
                  <a:schemeClr val="accent1"/>
                </a:solidFill>
                <a:hlinkClick r:id="rId3"/>
              </a:rPr>
            </a:br>
            <a:r>
              <a:rPr lang="en-US" sz="2800" dirty="0">
                <a:solidFill>
                  <a:schemeClr val="accent1"/>
                </a:solidFill>
                <a:hlinkClick r:id="rId3"/>
              </a:rPr>
              <a:t>The Amoeba Sisters explain bacterial resistance.</a:t>
            </a:r>
            <a:endParaRPr lang="en-US" sz="2800" b="0" i="0" u="sng" strike="noStrike" cap="none" dirty="0">
              <a:solidFill>
                <a:schemeClr val="hlink"/>
              </a:solidFill>
              <a:sym typeface="Calibri"/>
              <a:hlinkClick r:id="rId4"/>
            </a:endParaRPr>
          </a:p>
        </p:txBody>
      </p:sp>
      <p:pic>
        <p:nvPicPr>
          <p:cNvPr id="367" name="Shape 367"/>
          <p:cNvPicPr preferRelativeResize="0"/>
          <p:nvPr/>
        </p:nvPicPr>
        <p:blipFill rotWithShape="1">
          <a:blip r:embed="rId5">
            <a:alphaModFix/>
          </a:blip>
          <a:srcRect/>
          <a:stretch/>
        </p:blipFill>
        <p:spPr>
          <a:xfrm>
            <a:off x="0" y="1981200"/>
            <a:ext cx="9144000" cy="4876799"/>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4" name="Shape 374"/>
          <p:cNvPicPr preferRelativeResize="0"/>
          <p:nvPr/>
        </p:nvPicPr>
        <p:blipFill rotWithShape="1">
          <a:blip r:embed="rId3">
            <a:alphaModFix/>
          </a:blip>
          <a:srcRect/>
          <a:stretch/>
        </p:blipFill>
        <p:spPr>
          <a:xfrm>
            <a:off x="457795" y="1837677"/>
            <a:ext cx="8357731" cy="4949301"/>
          </a:xfrm>
          <a:prstGeom prst="rect">
            <a:avLst/>
          </a:prstGeom>
          <a:noFill/>
          <a:ln>
            <a:noFill/>
          </a:ln>
        </p:spPr>
      </p:pic>
      <p:sp>
        <p:nvSpPr>
          <p:cNvPr id="2" name="Text Placeholder 1"/>
          <p:cNvSpPr>
            <a:spLocks noGrp="1"/>
          </p:cNvSpPr>
          <p:nvPr>
            <p:ph type="body" idx="1"/>
          </p:nvPr>
        </p:nvSpPr>
        <p:spPr>
          <a:xfrm>
            <a:off x="-159798" y="0"/>
            <a:ext cx="9241654" cy="4525963"/>
          </a:xfrm>
        </p:spPr>
        <p:txBody>
          <a:bodyPr/>
          <a:lstStyle/>
          <a:p>
            <a:pPr marL="203200" indent="0" algn="ctr">
              <a:buNone/>
            </a:pPr>
            <a:r>
              <a:rPr lang="en-US" dirty="0">
                <a:hlinkClick r:id="rId4"/>
              </a:rPr>
              <a:t>Check out the TIES Website (www.tieseducation.org)</a:t>
            </a:r>
            <a:endParaRPr lang="en-US" dirty="0"/>
          </a:p>
          <a:p>
            <a:pPr marL="203200" indent="0" algn="ctr">
              <a:buNone/>
            </a:pPr>
            <a:r>
              <a:rPr lang="en-US" sz="2800" dirty="0"/>
              <a:t>Find the perfect hands-on or online resource for your lessons.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6096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br>
              <a:rPr lang="en-US" sz="3600" b="0" i="0" u="none" strike="noStrike" cap="none">
                <a:solidFill>
                  <a:schemeClr val="lt1"/>
                </a:solidFill>
                <a:latin typeface="Calibri"/>
                <a:ea typeface="Calibri"/>
                <a:cs typeface="Calibri"/>
                <a:sym typeface="Calibri"/>
              </a:rPr>
            </a:br>
            <a:br>
              <a:rPr lang="en-US" sz="3600" b="0" i="0" u="none" strike="noStrike" cap="none">
                <a:solidFill>
                  <a:schemeClr val="lt1"/>
                </a:solidFill>
                <a:latin typeface="Calibri"/>
                <a:ea typeface="Calibri"/>
                <a:cs typeface="Calibri"/>
                <a:sym typeface="Calibri"/>
              </a:rPr>
            </a:br>
            <a:r>
              <a:rPr lang="en-US" sz="3600" b="0" i="0" u="none" strike="noStrike" cap="none">
                <a:solidFill>
                  <a:schemeClr val="lt1"/>
                </a:solidFill>
                <a:latin typeface="Calibri"/>
                <a:ea typeface="Calibri"/>
                <a:cs typeface="Calibri"/>
                <a:sym typeface="Calibri"/>
              </a:rPr>
              <a:t>The concepts of common descent and natural selection were first proposed by Charles Darwin in his famous book, </a:t>
            </a:r>
            <a:br>
              <a:rPr lang="en-US" sz="3600" b="0" i="0" u="none" strike="noStrike" cap="none">
                <a:solidFill>
                  <a:schemeClr val="lt1"/>
                </a:solidFill>
                <a:latin typeface="Calibri"/>
                <a:ea typeface="Calibri"/>
                <a:cs typeface="Calibri"/>
                <a:sym typeface="Calibri"/>
              </a:rPr>
            </a:br>
            <a:r>
              <a:rPr lang="en-US" sz="3600" b="0" i="1" u="none" strike="noStrike" cap="none">
                <a:solidFill>
                  <a:schemeClr val="lt1"/>
                </a:solidFill>
                <a:latin typeface="Calibri"/>
                <a:ea typeface="Calibri"/>
                <a:cs typeface="Calibri"/>
                <a:sym typeface="Calibri"/>
              </a:rPr>
              <a:t>The Origin of Species </a:t>
            </a:r>
            <a:r>
              <a:rPr lang="en-US" sz="3600" b="0" i="0" u="none" strike="noStrike" cap="none">
                <a:solidFill>
                  <a:schemeClr val="lt1"/>
                </a:solidFill>
                <a:latin typeface="Calibri"/>
                <a:ea typeface="Calibri"/>
                <a:cs typeface="Calibri"/>
                <a:sym typeface="Calibri"/>
              </a:rPr>
              <a:t>in 1859</a:t>
            </a:r>
          </a:p>
        </p:txBody>
      </p:sp>
      <p:pic>
        <p:nvPicPr>
          <p:cNvPr id="122" name="Shape 122"/>
          <p:cNvPicPr preferRelativeResize="0"/>
          <p:nvPr/>
        </p:nvPicPr>
        <p:blipFill rotWithShape="1">
          <a:blip r:embed="rId3">
            <a:alphaModFix/>
          </a:blip>
          <a:srcRect/>
          <a:stretch/>
        </p:blipFill>
        <p:spPr>
          <a:xfrm>
            <a:off x="3048000" y="3276600"/>
            <a:ext cx="2895600" cy="2920149"/>
          </a:xfrm>
          <a:prstGeom prst="rect">
            <a:avLst/>
          </a:prstGeom>
          <a:noFill/>
          <a:ln>
            <a:noFill/>
          </a:ln>
        </p:spPr>
      </p:pic>
      <p:sp>
        <p:nvSpPr>
          <p:cNvPr id="123" name="Shape 123"/>
          <p:cNvSpPr txBox="1"/>
          <p:nvPr/>
        </p:nvSpPr>
        <p:spPr>
          <a:xfrm>
            <a:off x="6172200" y="5827417"/>
            <a:ext cx="266573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a:solidFill>
                  <a:schemeClr val="hlink"/>
                </a:solidFill>
                <a:latin typeface="Calibri"/>
                <a:ea typeface="Calibri"/>
                <a:cs typeface="Calibri"/>
                <a:sym typeface="Calibri"/>
                <a:hlinkClick r:id="rId4"/>
              </a:rPr>
              <a:t>Who Was Charles Darwin?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endParaRPr sz="4400" b="0" i="0" u="none" strike="noStrike" cap="none">
              <a:solidFill>
                <a:schemeClr val="lt1"/>
              </a:solidFill>
              <a:latin typeface="Calibri"/>
              <a:ea typeface="Calibri"/>
              <a:cs typeface="Calibri"/>
              <a:sym typeface="Calibri"/>
            </a:endParaRPr>
          </a:p>
        </p:txBody>
      </p:sp>
      <p:sp>
        <p:nvSpPr>
          <p:cNvPr id="130" name="Shape 13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100000"/>
              <a:buFont typeface="Arial"/>
              <a:buNone/>
            </a:pPr>
            <a:endParaRPr sz="3200" b="0" i="0" u="none" strike="noStrike" cap="none">
              <a:solidFill>
                <a:schemeClr val="lt1"/>
              </a:solidFill>
              <a:latin typeface="Calibri"/>
              <a:ea typeface="Calibri"/>
              <a:cs typeface="Calibri"/>
              <a:sym typeface="Calibri"/>
            </a:endParaRPr>
          </a:p>
        </p:txBody>
      </p:sp>
      <p:pic>
        <p:nvPicPr>
          <p:cNvPr id="131" name="Shape 131"/>
          <p:cNvPicPr preferRelativeResize="0"/>
          <p:nvPr/>
        </p:nvPicPr>
        <p:blipFill rotWithShape="1">
          <a:blip r:embed="rId3">
            <a:alphaModFix/>
          </a:blip>
          <a:srcRect/>
          <a:stretch/>
        </p:blipFill>
        <p:spPr>
          <a:xfrm>
            <a:off x="551217" y="144379"/>
            <a:ext cx="8041563" cy="6308726"/>
          </a:xfrm>
          <a:prstGeom prst="rect">
            <a:avLst/>
          </a:prstGeom>
          <a:noFill/>
          <a:ln>
            <a:noFill/>
          </a:ln>
        </p:spPr>
      </p:pic>
      <p:sp>
        <p:nvSpPr>
          <p:cNvPr id="2" name="TextBox 1"/>
          <p:cNvSpPr txBox="1"/>
          <p:nvPr/>
        </p:nvSpPr>
        <p:spPr>
          <a:xfrm>
            <a:off x="3210033" y="6470147"/>
            <a:ext cx="3057247" cy="369332"/>
          </a:xfrm>
          <a:prstGeom prst="rect">
            <a:avLst/>
          </a:prstGeom>
          <a:noFill/>
        </p:spPr>
        <p:txBody>
          <a:bodyPr wrap="none" rtlCol="0">
            <a:spAutoFit/>
          </a:bodyPr>
          <a:lstStyle/>
          <a:p>
            <a:r>
              <a:rPr lang="en-US" sz="1800" dirty="0">
                <a:hlinkClick r:id="rId4"/>
              </a:rPr>
              <a:t>Common Ancestry Explored</a:t>
            </a:r>
            <a:endParaRPr lang="en-US" sz="1800" dirty="0"/>
          </a:p>
        </p:txBody>
      </p:sp>
    </p:spTree>
    <p:extLst>
      <p:ext uri="{BB962C8B-B14F-4D97-AF65-F5344CB8AC3E}">
        <p14:creationId xmlns:p14="http://schemas.microsoft.com/office/powerpoint/2010/main" val="2672746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a:stretch/>
        </p:blipFill>
        <p:spPr>
          <a:xfrm>
            <a:off x="152401" y="55965"/>
            <a:ext cx="4648199" cy="3783918"/>
          </a:xfrm>
          <a:prstGeom prst="rect">
            <a:avLst/>
          </a:prstGeom>
          <a:noFill/>
          <a:ln>
            <a:noFill/>
          </a:ln>
        </p:spPr>
      </p:pic>
      <p:sp>
        <p:nvSpPr>
          <p:cNvPr id="138" name="Shape 138"/>
          <p:cNvSpPr/>
          <p:nvPr/>
        </p:nvSpPr>
        <p:spPr>
          <a:xfrm>
            <a:off x="5638800" y="433135"/>
            <a:ext cx="3048000" cy="2554544"/>
          </a:xfrm>
          <a:prstGeom prst="rect">
            <a:avLst/>
          </a:prstGeom>
          <a:noFill/>
          <a:ln>
            <a:noFill/>
          </a:ln>
        </p:spPr>
        <p:txBody>
          <a:bodyPr lIns="91425" tIns="45700" rIns="91425" bIns="45700" anchor="t" anchorCtr="0">
            <a:noAutofit/>
          </a:bodyPr>
          <a:lstStyle/>
          <a:p>
            <a:pPr marL="117475" marR="0" lvl="0" indent="-3175" algn="l" rtl="0">
              <a:spcBef>
                <a:spcPts val="0"/>
              </a:spcBef>
              <a:buSzPct val="25000"/>
              <a:buNone/>
            </a:pPr>
            <a:r>
              <a:rPr lang="en-US" sz="4000">
                <a:solidFill>
                  <a:schemeClr val="lt1"/>
                </a:solidFill>
                <a:latin typeface="Calibri"/>
                <a:ea typeface="Calibri"/>
                <a:cs typeface="Calibri"/>
                <a:sym typeface="Calibri"/>
              </a:rPr>
              <a:t>In Science, the word “Theory” is a </a:t>
            </a:r>
            <a:r>
              <a:rPr lang="en-US" sz="4000">
                <a:solidFill>
                  <a:srgbClr val="FF0000"/>
                </a:solidFill>
                <a:latin typeface="Calibri"/>
                <a:ea typeface="Calibri"/>
                <a:cs typeface="Calibri"/>
                <a:sym typeface="Calibri"/>
              </a:rPr>
              <a:t>BIG DEAL!   </a:t>
            </a:r>
          </a:p>
        </p:txBody>
      </p:sp>
      <p:sp>
        <p:nvSpPr>
          <p:cNvPr id="139" name="Shape 139"/>
          <p:cNvSpPr txBox="1"/>
          <p:nvPr/>
        </p:nvSpPr>
        <p:spPr>
          <a:xfrm>
            <a:off x="233817" y="4154269"/>
            <a:ext cx="8681581" cy="206210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lt1"/>
                </a:solidFill>
                <a:latin typeface="Calibri"/>
                <a:ea typeface="Calibri"/>
                <a:cs typeface="Calibri"/>
                <a:sym typeface="Calibri"/>
              </a:rPr>
              <a:t>A theory is a well-substantiated, supported,  </a:t>
            </a:r>
          </a:p>
          <a:p>
            <a:pPr marL="0" marR="0" lvl="0" indent="0" algn="l" rtl="0">
              <a:spcBef>
                <a:spcPts val="0"/>
              </a:spcBef>
              <a:buSzPct val="25000"/>
              <a:buNone/>
            </a:pPr>
            <a:r>
              <a:rPr lang="en-US" sz="3200">
                <a:solidFill>
                  <a:schemeClr val="lt1"/>
                </a:solidFill>
                <a:latin typeface="Calibri"/>
                <a:ea typeface="Calibri"/>
                <a:cs typeface="Calibri"/>
                <a:sym typeface="Calibri"/>
              </a:rPr>
              <a:t>and documented </a:t>
            </a:r>
            <a:r>
              <a:rPr lang="en-US" sz="3200" u="sng">
                <a:solidFill>
                  <a:schemeClr val="lt1"/>
                </a:solidFill>
                <a:latin typeface="Calibri"/>
                <a:ea typeface="Calibri"/>
                <a:cs typeface="Calibri"/>
                <a:sym typeface="Calibri"/>
              </a:rPr>
              <a:t>explanation</a:t>
            </a:r>
            <a:r>
              <a:rPr lang="en-US" sz="3200">
                <a:solidFill>
                  <a:schemeClr val="lt1"/>
                </a:solidFill>
                <a:latin typeface="Calibri"/>
                <a:ea typeface="Calibri"/>
                <a:cs typeface="Calibri"/>
                <a:sym typeface="Calibri"/>
              </a:rPr>
              <a:t> for our observations.</a:t>
            </a:r>
          </a:p>
          <a:p>
            <a:pPr marL="0" marR="0" lvl="0" indent="0" algn="l" rtl="0">
              <a:spcBef>
                <a:spcPts val="0"/>
              </a:spcBef>
              <a:buNone/>
            </a:pPr>
            <a:endParaRPr sz="3200">
              <a:solidFill>
                <a:schemeClr val="lt1"/>
              </a:solidFill>
              <a:latin typeface="Calibri"/>
              <a:ea typeface="Calibri"/>
              <a:cs typeface="Calibri"/>
              <a:sym typeface="Calibri"/>
            </a:endParaRPr>
          </a:p>
          <a:p>
            <a:pPr marL="0" marR="0" lvl="0" indent="0" algn="l" rtl="0">
              <a:spcBef>
                <a:spcPts val="0"/>
              </a:spcBef>
              <a:buSzPct val="25000"/>
              <a:buNone/>
            </a:pPr>
            <a:r>
              <a:rPr lang="en-US" sz="3200">
                <a:solidFill>
                  <a:schemeClr val="lt1"/>
                </a:solidFill>
                <a:latin typeface="Calibri"/>
                <a:ea typeface="Calibri"/>
                <a:cs typeface="Calibri"/>
                <a:sym typeface="Calibri"/>
              </a:rPr>
              <a:t> </a:t>
            </a:r>
          </a:p>
        </p:txBody>
      </p:sp>
      <p:sp>
        <p:nvSpPr>
          <p:cNvPr id="140" name="Shape 140"/>
          <p:cNvSpPr/>
          <p:nvPr/>
        </p:nvSpPr>
        <p:spPr>
          <a:xfrm>
            <a:off x="609600" y="2362200"/>
            <a:ext cx="45718" cy="304799"/>
          </a:xfrm>
          <a:prstGeom prst="upArrow">
            <a:avLst>
              <a:gd name="adj1" fmla="val 50000"/>
              <a:gd name="adj2" fmla="val 50000"/>
            </a:avLst>
          </a:prstGeom>
          <a:solidFill>
            <a:schemeClr val="accent1"/>
          </a:solidFill>
          <a:ln w="25400" cap="flat" cmpd="sng">
            <a:solidFill>
              <a:srgbClr val="4772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1" name="Shape 141"/>
          <p:cNvSpPr txBox="1"/>
          <p:nvPr/>
        </p:nvSpPr>
        <p:spPr>
          <a:xfrm>
            <a:off x="233817" y="5502823"/>
            <a:ext cx="8937254"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lt1"/>
                </a:solidFill>
                <a:latin typeface="Calibri"/>
                <a:ea typeface="Calibri"/>
                <a:cs typeface="Calibri"/>
                <a:sym typeface="Calibri"/>
              </a:rPr>
              <a:t>A theory is NOT a hunch NOR does it become a law.</a:t>
            </a:r>
          </a:p>
          <a:p>
            <a:pPr marL="0" marR="0" lvl="0" indent="0" algn="ctr" rtl="0">
              <a:spcBef>
                <a:spcPts val="0"/>
              </a:spcBef>
              <a:buSzPct val="25000"/>
              <a:buNone/>
            </a:pPr>
            <a:r>
              <a:rPr lang="en-US" sz="3200" dirty="0">
                <a:solidFill>
                  <a:schemeClr val="lt1"/>
                </a:solidFill>
                <a:latin typeface="Calibri"/>
                <a:ea typeface="Calibri"/>
                <a:cs typeface="Calibri"/>
                <a:sym typeface="Calibri"/>
                <a:hlinkClick r:id="rId4"/>
              </a:rPr>
              <a:t>Here's a nice explanation:</a:t>
            </a:r>
            <a:r>
              <a:rPr lang="en-US" sz="3200" dirty="0">
                <a:solidFill>
                  <a:schemeClr val="lt1"/>
                </a:solidFill>
                <a:latin typeface="Calibri"/>
                <a:ea typeface="Calibri"/>
                <a:cs typeface="Calibri"/>
                <a:sym typeface="Calibri"/>
              </a:rPr>
              <a:t>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Shape 148"/>
          <p:cNvSpPr txBox="1">
            <a:spLocks noGrp="1"/>
          </p:cNvSpPr>
          <p:nvPr>
            <p:ph type="body" idx="1"/>
          </p:nvPr>
        </p:nvSpPr>
        <p:spPr>
          <a:xfrm>
            <a:off x="0" y="2057400"/>
            <a:ext cx="9144000" cy="5029199"/>
          </a:xfrm>
          <a:prstGeom prst="rect">
            <a:avLst/>
          </a:prstGeom>
          <a:noFill/>
          <a:ln>
            <a:noFill/>
          </a:ln>
        </p:spPr>
        <p:txBody>
          <a:bodyPr lIns="91425" tIns="45700" rIns="91425" bIns="45700" anchor="t" anchorCtr="0">
            <a:noAutofit/>
          </a:bodyPr>
          <a:lstStyle/>
          <a:p>
            <a:pPr marL="631825" marR="0" lvl="0" indent="-517525" algn="l" rtl="0">
              <a:spcBef>
                <a:spcPts val="0"/>
              </a:spcBef>
              <a:spcAft>
                <a:spcPts val="0"/>
              </a:spcAft>
              <a:buClr>
                <a:schemeClr val="lt1"/>
              </a:buClr>
              <a:buSzPct val="100000"/>
              <a:buFont typeface="Calibri"/>
              <a:buAutoNum type="arabicPeriod"/>
            </a:pPr>
            <a:r>
              <a:rPr lang="en-US" sz="2800" b="0" i="0" u="none" strike="noStrike" cap="none" dirty="0">
                <a:solidFill>
                  <a:schemeClr val="lt1"/>
                </a:solidFill>
                <a:latin typeface="Calibri"/>
                <a:ea typeface="Calibri"/>
                <a:cs typeface="Calibri"/>
                <a:sym typeface="Calibri"/>
              </a:rPr>
              <a:t>Fossils </a:t>
            </a:r>
          </a:p>
          <a:p>
            <a:pPr marL="631825" marR="0" lvl="0" indent="-517525" algn="l" rtl="0">
              <a:spcBef>
                <a:spcPts val="560"/>
              </a:spcBef>
              <a:spcAft>
                <a:spcPts val="0"/>
              </a:spcAft>
              <a:buClr>
                <a:schemeClr val="lt1"/>
              </a:buClr>
              <a:buSzPct val="100000"/>
              <a:buFont typeface="Calibri"/>
              <a:buAutoNum type="arabicPeriod"/>
            </a:pPr>
            <a:r>
              <a:rPr lang="en-US" sz="2800" b="0" i="0" u="none" strike="noStrike" cap="none" dirty="0">
                <a:solidFill>
                  <a:schemeClr val="lt1"/>
                </a:solidFill>
                <a:latin typeface="Calibri"/>
                <a:ea typeface="Calibri"/>
                <a:cs typeface="Calibri"/>
                <a:sym typeface="Calibri"/>
              </a:rPr>
              <a:t>Biogeography</a:t>
            </a:r>
          </a:p>
          <a:p>
            <a:pPr marL="631825" marR="0" lvl="0" indent="-517525" algn="l" rtl="0">
              <a:spcBef>
                <a:spcPts val="560"/>
              </a:spcBef>
              <a:spcAft>
                <a:spcPts val="0"/>
              </a:spcAft>
              <a:buClr>
                <a:schemeClr val="lt1"/>
              </a:buClr>
              <a:buSzPct val="100000"/>
              <a:buFont typeface="Calibri"/>
              <a:buAutoNum type="arabicPeriod"/>
            </a:pPr>
            <a:r>
              <a:rPr lang="en-US" sz="2800" b="0" i="0" u="none" strike="noStrike" cap="none" dirty="0">
                <a:solidFill>
                  <a:schemeClr val="lt1"/>
                </a:solidFill>
                <a:latin typeface="Calibri"/>
                <a:ea typeface="Calibri"/>
                <a:cs typeface="Calibri"/>
                <a:sym typeface="Calibri"/>
              </a:rPr>
              <a:t>The Law of Superposition</a:t>
            </a:r>
          </a:p>
          <a:p>
            <a:pPr marL="631825" marR="0" lvl="0" indent="-517525" algn="l" rtl="0">
              <a:spcBef>
                <a:spcPts val="560"/>
              </a:spcBef>
              <a:spcAft>
                <a:spcPts val="0"/>
              </a:spcAft>
              <a:buClr>
                <a:schemeClr val="lt1"/>
              </a:buClr>
              <a:buSzPct val="100000"/>
              <a:buFont typeface="Calibri"/>
              <a:buAutoNum type="arabicPeriod"/>
            </a:pPr>
            <a:r>
              <a:rPr lang="en-US" sz="2800" b="0" i="0" u="none" strike="noStrike" cap="none" dirty="0">
                <a:solidFill>
                  <a:schemeClr val="lt1"/>
                </a:solidFill>
                <a:latin typeface="Calibri"/>
                <a:ea typeface="Calibri"/>
                <a:cs typeface="Calibri"/>
                <a:sym typeface="Calibri"/>
              </a:rPr>
              <a:t>Artificial Selection</a:t>
            </a:r>
          </a:p>
          <a:p>
            <a:pPr marL="631825" marR="0" lvl="0" indent="-517525" algn="l" rtl="0">
              <a:spcBef>
                <a:spcPts val="560"/>
              </a:spcBef>
              <a:spcAft>
                <a:spcPts val="0"/>
              </a:spcAft>
              <a:buClr>
                <a:schemeClr val="lt1"/>
              </a:buClr>
              <a:buSzPct val="100000"/>
              <a:buFont typeface="Calibri"/>
              <a:buAutoNum type="arabicPeriod"/>
            </a:pPr>
            <a:r>
              <a:rPr lang="en-US" sz="2800" b="0" i="0" u="none" strike="noStrike" cap="none" dirty="0">
                <a:solidFill>
                  <a:schemeClr val="lt1"/>
                </a:solidFill>
                <a:latin typeface="Calibri"/>
                <a:ea typeface="Calibri"/>
                <a:cs typeface="Calibri"/>
                <a:sym typeface="Calibri"/>
              </a:rPr>
              <a:t>Vestigial </a:t>
            </a:r>
            <a:r>
              <a:rPr lang="en-US" sz="2800" dirty="0"/>
              <a:t>Structures</a:t>
            </a:r>
            <a:r>
              <a:rPr lang="en-US" sz="2800" b="0" i="0" u="none" strike="noStrike" cap="none" dirty="0">
                <a:solidFill>
                  <a:schemeClr val="lt1"/>
                </a:solidFill>
                <a:latin typeface="Calibri"/>
                <a:ea typeface="Calibri"/>
                <a:cs typeface="Calibri"/>
                <a:sym typeface="Calibri"/>
              </a:rPr>
              <a:t>: The evolutionary legacy we carry within our own bodies</a:t>
            </a:r>
          </a:p>
          <a:p>
            <a:pPr marL="631825" marR="0" lvl="0" indent="-517525" algn="l" rtl="0">
              <a:spcBef>
                <a:spcPts val="560"/>
              </a:spcBef>
              <a:spcAft>
                <a:spcPts val="0"/>
              </a:spcAft>
              <a:buClr>
                <a:schemeClr val="lt1"/>
              </a:buClr>
              <a:buSzPct val="100000"/>
              <a:buFont typeface="Calibri"/>
              <a:buAutoNum type="arabicPeriod"/>
            </a:pPr>
            <a:r>
              <a:rPr lang="en-US" sz="2800" b="0" i="0" u="none" strike="noStrike" cap="none" dirty="0">
                <a:solidFill>
                  <a:schemeClr val="lt1"/>
                </a:solidFill>
                <a:latin typeface="Calibri"/>
                <a:ea typeface="Calibri"/>
                <a:cs typeface="Calibri"/>
                <a:sym typeface="Calibri"/>
              </a:rPr>
              <a:t>Similarities: Comparative Anatomy</a:t>
            </a:r>
          </a:p>
          <a:p>
            <a:pPr marL="631825" marR="0" lvl="0" indent="-517525" algn="l" rtl="0">
              <a:spcBef>
                <a:spcPts val="560"/>
              </a:spcBef>
              <a:spcAft>
                <a:spcPts val="0"/>
              </a:spcAft>
              <a:buClr>
                <a:schemeClr val="lt1"/>
              </a:buClr>
              <a:buSzPct val="100000"/>
              <a:buFont typeface="Calibri"/>
              <a:buAutoNum type="arabicPeriod"/>
            </a:pPr>
            <a:r>
              <a:rPr lang="en-US" sz="2800" b="0" i="0" u="none" strike="noStrike" cap="none" dirty="0">
                <a:solidFill>
                  <a:schemeClr val="lt1"/>
                </a:solidFill>
                <a:latin typeface="Calibri"/>
                <a:ea typeface="Calibri"/>
                <a:cs typeface="Calibri"/>
                <a:sym typeface="Calibri"/>
              </a:rPr>
              <a:t>Overwhelming Genetic Evidence (not available in Darwin’s time)</a:t>
            </a:r>
          </a:p>
          <a:p>
            <a:pPr marL="631825" marR="0" lvl="0" indent="-517525" algn="l" rtl="0">
              <a:spcBef>
                <a:spcPts val="480"/>
              </a:spcBef>
              <a:buClr>
                <a:schemeClr val="lt1"/>
              </a:buClr>
              <a:buSzPct val="100000"/>
              <a:buFont typeface="Calibri"/>
              <a:buNone/>
            </a:pPr>
            <a:endParaRPr sz="2400" b="0" i="0" u="none" strike="noStrike" cap="none" dirty="0">
              <a:solidFill>
                <a:schemeClr val="lt1"/>
              </a:solidFill>
              <a:latin typeface="Calibri"/>
              <a:ea typeface="Calibri"/>
              <a:cs typeface="Calibri"/>
              <a:sym typeface="Calibri"/>
            </a:endParaRPr>
          </a:p>
        </p:txBody>
      </p:sp>
      <p:sp>
        <p:nvSpPr>
          <p:cNvPr id="2" name="Title 1"/>
          <p:cNvSpPr>
            <a:spLocks noGrp="1"/>
          </p:cNvSpPr>
          <p:nvPr>
            <p:ph type="title"/>
          </p:nvPr>
        </p:nvSpPr>
        <p:spPr/>
        <p:txBody>
          <a:bodyPr/>
          <a:lstStyle/>
          <a:p>
            <a:r>
              <a:rPr lang="en-US" sz="3600" b="1" dirty="0">
                <a:solidFill>
                  <a:schemeClr val="accent2"/>
                </a:solidFill>
              </a:rPr>
              <a:t>Standard II:</a:t>
            </a:r>
            <a:br>
              <a:rPr lang="en-US" sz="3600" b="1" dirty="0">
                <a:solidFill>
                  <a:schemeClr val="accent2"/>
                </a:solidFill>
              </a:rPr>
            </a:br>
            <a:r>
              <a:rPr lang="en-US" sz="3600" b="1" dirty="0">
                <a:solidFill>
                  <a:schemeClr val="accent2"/>
                </a:solidFill>
              </a:rPr>
              <a:t>Evidence for Evolution comes from different sources and various disciplines:</a:t>
            </a:r>
            <a:endParaRPr lang="en-US" sz="36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 calcmode="lin" valueType="num">
                                      <p:cBhvr additive="base">
                                        <p:cTn id="7" dur="500"/>
                                        <p:tgtEl>
                                          <p:spTgt spid="1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8">
                                            <p:txEl>
                                              <p:pRg st="1" end="1"/>
                                            </p:txEl>
                                          </p:spTgt>
                                        </p:tgtEl>
                                        <p:attrNameLst>
                                          <p:attrName>style.visibility</p:attrName>
                                        </p:attrNameLst>
                                      </p:cBhvr>
                                      <p:to>
                                        <p:strVal val="visible"/>
                                      </p:to>
                                    </p:set>
                                    <p:anim calcmode="lin" valueType="num">
                                      <p:cBhvr additive="base">
                                        <p:cTn id="12" dur="500"/>
                                        <p:tgtEl>
                                          <p:spTgt spid="1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8">
                                            <p:txEl>
                                              <p:pRg st="2" end="2"/>
                                            </p:txEl>
                                          </p:spTgt>
                                        </p:tgtEl>
                                        <p:attrNameLst>
                                          <p:attrName>style.visibility</p:attrName>
                                        </p:attrNameLst>
                                      </p:cBhvr>
                                      <p:to>
                                        <p:strVal val="visible"/>
                                      </p:to>
                                    </p:set>
                                    <p:anim calcmode="lin" valueType="num">
                                      <p:cBhvr additive="base">
                                        <p:cTn id="17" dur="500"/>
                                        <p:tgtEl>
                                          <p:spTgt spid="1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8">
                                            <p:txEl>
                                              <p:pRg st="3" end="3"/>
                                            </p:txEl>
                                          </p:spTgt>
                                        </p:tgtEl>
                                        <p:attrNameLst>
                                          <p:attrName>style.visibility</p:attrName>
                                        </p:attrNameLst>
                                      </p:cBhvr>
                                      <p:to>
                                        <p:strVal val="visible"/>
                                      </p:to>
                                    </p:set>
                                    <p:anim calcmode="lin" valueType="num">
                                      <p:cBhvr additive="base">
                                        <p:cTn id="22" dur="500"/>
                                        <p:tgtEl>
                                          <p:spTgt spid="1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8">
                                            <p:txEl>
                                              <p:pRg st="4" end="4"/>
                                            </p:txEl>
                                          </p:spTgt>
                                        </p:tgtEl>
                                        <p:attrNameLst>
                                          <p:attrName>style.visibility</p:attrName>
                                        </p:attrNameLst>
                                      </p:cBhvr>
                                      <p:to>
                                        <p:strVal val="visible"/>
                                      </p:to>
                                    </p:set>
                                    <p:anim calcmode="lin" valueType="num">
                                      <p:cBhvr additive="base">
                                        <p:cTn id="27" dur="500"/>
                                        <p:tgtEl>
                                          <p:spTgt spid="1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8">
                                            <p:txEl>
                                              <p:pRg st="5" end="5"/>
                                            </p:txEl>
                                          </p:spTgt>
                                        </p:tgtEl>
                                        <p:attrNameLst>
                                          <p:attrName>style.visibility</p:attrName>
                                        </p:attrNameLst>
                                      </p:cBhvr>
                                      <p:to>
                                        <p:strVal val="visible"/>
                                      </p:to>
                                    </p:set>
                                    <p:anim calcmode="lin" valueType="num">
                                      <p:cBhvr additive="base">
                                        <p:cTn id="32" dur="500"/>
                                        <p:tgtEl>
                                          <p:spTgt spid="14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8">
                                            <p:txEl>
                                              <p:pRg st="6" end="6"/>
                                            </p:txEl>
                                          </p:spTgt>
                                        </p:tgtEl>
                                        <p:attrNameLst>
                                          <p:attrName>style.visibility</p:attrName>
                                        </p:attrNameLst>
                                      </p:cBhvr>
                                      <p:to>
                                        <p:strVal val="visible"/>
                                      </p:to>
                                    </p:set>
                                    <p:anim calcmode="lin" valueType="num">
                                      <p:cBhvr additive="base">
                                        <p:cTn id="37" dur="500"/>
                                        <p:tgtEl>
                                          <p:spTgt spid="1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13551"/>
            <a:ext cx="9144000" cy="1127125"/>
          </a:xfrm>
        </p:spPr>
        <p:txBody>
          <a:bodyPr>
            <a:normAutofit fontScale="90000"/>
          </a:bodyPr>
          <a:lstStyle/>
          <a:p>
            <a:pPr>
              <a:defRPr/>
            </a:pPr>
            <a:r>
              <a:rPr lang="en-US" dirty="0">
                <a:solidFill>
                  <a:schemeClr val="accent1">
                    <a:satMod val="150000"/>
                  </a:schemeClr>
                </a:solidFill>
              </a:rPr>
              <a:t> </a:t>
            </a:r>
            <a:r>
              <a:rPr lang="en-US" sz="3600" dirty="0">
                <a:solidFill>
                  <a:schemeClr val="tx2">
                    <a:lumMod val="75000"/>
                  </a:schemeClr>
                </a:solidFill>
                <a:latin typeface="Calibri" panose="020F0502020204030204" pitchFamily="34" charset="0"/>
              </a:rPr>
              <a:t>Evidence for Evolution</a:t>
            </a:r>
            <a:br>
              <a:rPr lang="en-US" sz="3600" dirty="0">
                <a:solidFill>
                  <a:schemeClr val="tx2">
                    <a:lumMod val="75000"/>
                  </a:schemeClr>
                </a:solidFill>
                <a:latin typeface="Calibri" panose="020F0502020204030204" pitchFamily="34" charset="0"/>
              </a:rPr>
            </a:br>
            <a:r>
              <a:rPr lang="en-US" sz="4900" b="1" dirty="0"/>
              <a:t>1. Fossils: </a:t>
            </a:r>
            <a:br>
              <a:rPr lang="en-US" sz="4900" b="1" dirty="0"/>
            </a:br>
            <a:r>
              <a:rPr lang="en-US" sz="4900" b="1" dirty="0"/>
              <a:t>Traces of long-dead organisms</a:t>
            </a:r>
            <a:br>
              <a:rPr lang="en-US" sz="3600" b="1" dirty="0"/>
            </a:br>
            <a:r>
              <a:rPr lang="en-US" sz="3100" b="1" dirty="0"/>
              <a:t>There are different  types of fossils here are just a few</a:t>
            </a:r>
            <a:r>
              <a:rPr lang="en-US" sz="3100" dirty="0">
                <a:solidFill>
                  <a:schemeClr val="accent1"/>
                </a:solidFill>
              </a:rPr>
              <a:t>.</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968" y="3212757"/>
            <a:ext cx="5473854" cy="3174835"/>
          </a:xfrm>
        </p:spPr>
      </p:pic>
      <p:sp>
        <p:nvSpPr>
          <p:cNvPr id="4" name="TextBox 3"/>
          <p:cNvSpPr txBox="1"/>
          <p:nvPr/>
        </p:nvSpPr>
        <p:spPr>
          <a:xfrm>
            <a:off x="5797061" y="3212757"/>
            <a:ext cx="3346939"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Calibri" panose="020F0502020204030204" pitchFamily="34" charset="0"/>
              </a:rPr>
              <a:t>A </a:t>
            </a:r>
            <a:r>
              <a:rPr lang="en-US" sz="2400" u="sng" dirty="0">
                <a:solidFill>
                  <a:schemeClr val="bg1"/>
                </a:solidFill>
                <a:latin typeface="Calibri" panose="020F0502020204030204" pitchFamily="34" charset="0"/>
              </a:rPr>
              <a:t>body fossil</a:t>
            </a:r>
            <a:r>
              <a:rPr lang="en-US" sz="2400" dirty="0">
                <a:solidFill>
                  <a:schemeClr val="bg1"/>
                </a:solidFill>
                <a:latin typeface="Calibri" panose="020F0502020204030204" pitchFamily="34" charset="0"/>
              </a:rPr>
              <a:t> is the actual remains of the organism. The most common body fossils found are from the hard parts of the body, including bones, claws and teeth. </a:t>
            </a:r>
          </a:p>
        </p:txBody>
      </p:sp>
      <p:sp>
        <p:nvSpPr>
          <p:cNvPr id="5" name="Shape 161"/>
          <p:cNvSpPr txBox="1">
            <a:spLocks/>
          </p:cNvSpPr>
          <p:nvPr/>
        </p:nvSpPr>
        <p:spPr>
          <a:xfrm>
            <a:off x="4692796" y="2417686"/>
            <a:ext cx="4775886" cy="66722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rtl val="0"/>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Clr>
                <a:schemeClr val="accent1"/>
              </a:buClr>
              <a:buSzPct val="25000"/>
            </a:pPr>
            <a:r>
              <a:rPr lang="en-US" dirty="0">
                <a:solidFill>
                  <a:schemeClr val="accent1"/>
                </a:solidFill>
              </a:rPr>
              <a:t>Types of Fossils</a:t>
            </a:r>
          </a:p>
        </p:txBody>
      </p:sp>
    </p:spTree>
    <p:extLst>
      <p:ext uri="{BB962C8B-B14F-4D97-AF65-F5344CB8AC3E}">
        <p14:creationId xmlns:p14="http://schemas.microsoft.com/office/powerpoint/2010/main" val="1520275476"/>
      </p:ext>
    </p:extLst>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Shape 155"/>
          <p:cNvSpPr txBox="1">
            <a:spLocks noGrp="1"/>
          </p:cNvSpPr>
          <p:nvPr>
            <p:ph type="body" idx="1"/>
          </p:nvPr>
        </p:nvSpPr>
        <p:spPr>
          <a:xfrm>
            <a:off x="733167" y="1036283"/>
            <a:ext cx="7696199" cy="14478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A </a:t>
            </a:r>
            <a:r>
              <a:rPr lang="en-US" sz="2800" b="0" i="0" u="sng" strike="noStrike" cap="none" dirty="0">
                <a:solidFill>
                  <a:schemeClr val="lt1"/>
                </a:solidFill>
                <a:latin typeface="Calibri"/>
                <a:ea typeface="Calibri"/>
                <a:cs typeface="Calibri"/>
                <a:sym typeface="Calibri"/>
              </a:rPr>
              <a:t>fossil mold </a:t>
            </a:r>
            <a:r>
              <a:rPr lang="en-US" sz="2800" b="0" i="0" u="none" strike="noStrike" cap="none" dirty="0">
                <a:solidFill>
                  <a:schemeClr val="lt1"/>
                </a:solidFill>
                <a:latin typeface="Calibri"/>
                <a:ea typeface="Calibri"/>
                <a:cs typeface="Calibri"/>
                <a:sym typeface="Calibri"/>
              </a:rPr>
              <a:t>is formed by the impression left in rock by the remains of an organism. </a:t>
            </a:r>
          </a:p>
        </p:txBody>
      </p:sp>
      <p:pic>
        <p:nvPicPr>
          <p:cNvPr id="156" name="Shape 156"/>
          <p:cNvPicPr preferRelativeResize="0"/>
          <p:nvPr/>
        </p:nvPicPr>
        <p:blipFill rotWithShape="1">
          <a:blip r:embed="rId3">
            <a:alphaModFix/>
          </a:blip>
          <a:srcRect/>
          <a:stretch/>
        </p:blipFill>
        <p:spPr>
          <a:xfrm>
            <a:off x="1371601" y="2063954"/>
            <a:ext cx="6697361" cy="4633783"/>
          </a:xfrm>
          <a:prstGeom prst="rect">
            <a:avLst/>
          </a:prstGeom>
          <a:noFill/>
          <a:ln>
            <a:noFill/>
          </a:ln>
        </p:spPr>
      </p:pic>
      <p:sp>
        <p:nvSpPr>
          <p:cNvPr id="6" name="Shape 161"/>
          <p:cNvSpPr txBox="1">
            <a:spLocks noGrp="1"/>
          </p:cNvSpPr>
          <p:nvPr>
            <p:ph type="title"/>
          </p:nvPr>
        </p:nvSpPr>
        <p:spPr>
          <a:xfrm>
            <a:off x="633412" y="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1"/>
              </a:buClr>
              <a:buSzPct val="25000"/>
              <a:buFont typeface="Calibri"/>
              <a:buNone/>
            </a:pPr>
            <a:r>
              <a:rPr lang="en-US" sz="4400" b="0" i="0" u="none" strike="noStrike" cap="none" dirty="0">
                <a:solidFill>
                  <a:schemeClr val="accent1"/>
                </a:solidFill>
                <a:latin typeface="Calibri"/>
                <a:ea typeface="Calibri"/>
                <a:cs typeface="Calibri"/>
                <a:sym typeface="Calibri"/>
              </a:rPr>
              <a:t>Types of Fossils</a:t>
            </a:r>
          </a:p>
        </p:txBody>
      </p:sp>
    </p:spTree>
  </p:cSld>
  <p:clrMapOvr>
    <a:masterClrMapping/>
  </p:clrMapOvr>
  <p:transition>
    <p:fade/>
  </p:transition>
</p:sld>
</file>

<file path=ppt/theme/theme1.xml><?xml version="1.0" encoding="utf-8"?>
<a:theme xmlns:a="http://schemas.openxmlformats.org/drawingml/2006/main" name="Office Theme">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3739</Words>
  <Application>Microsoft Office PowerPoint</Application>
  <PresentationFormat>On-screen Show (4:3)</PresentationFormat>
  <Paragraphs>237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Corbel</vt:lpstr>
      <vt:lpstr>Noto Sans Symbols</vt:lpstr>
      <vt:lpstr>Times New Roman</vt:lpstr>
      <vt:lpstr>Office Theme</vt:lpstr>
      <vt:lpstr>Evolution</vt:lpstr>
      <vt:lpstr>PowerPoint Presentation</vt:lpstr>
      <vt:lpstr>PowerPoint Presentation</vt:lpstr>
      <vt:lpstr>  The concepts of common descent and natural selection were first proposed by Charles Darwin in his famous book,  The Origin of Species in 1859</vt:lpstr>
      <vt:lpstr>PowerPoint Presentation</vt:lpstr>
      <vt:lpstr>PowerPoint Presentation</vt:lpstr>
      <vt:lpstr>Standard II: Evidence for Evolution comes from different sources and various disciplines:</vt:lpstr>
      <vt:lpstr> Evidence for Evolution 1. Fossils:  Traces of long-dead organisms There are different  types of fossils here are just a few.</vt:lpstr>
      <vt:lpstr>Types of Fossils</vt:lpstr>
      <vt:lpstr>Types of Fossils</vt:lpstr>
      <vt:lpstr>Types of Fossils</vt:lpstr>
      <vt:lpstr>Types of Fossils</vt:lpstr>
      <vt:lpstr>To learn more about the many different types of fossils, check out: The National Center for Science Education's Article on the subject </vt:lpstr>
      <vt:lpstr>2. Biogeography: the study of the geographical distribution  of fossils. </vt:lpstr>
      <vt:lpstr>3. The Law of Superposition</vt:lpstr>
      <vt:lpstr>PowerPoint Presentation</vt:lpstr>
      <vt:lpstr>What would make you change your mind about Evolution?</vt:lpstr>
      <vt:lpstr>4.  Artificial Selection</vt:lpstr>
      <vt:lpstr>PowerPoint Presentation</vt:lpstr>
      <vt:lpstr>PowerPoint Presentation</vt:lpstr>
      <vt:lpstr>PowerPoint Presentation</vt:lpstr>
      <vt:lpstr>PowerPoint Presentation</vt:lpstr>
      <vt:lpstr>Embryonic development is also strikingly similar among related organisms.</vt:lpstr>
      <vt:lpstr>PowerPoint Presentation</vt:lpstr>
      <vt:lpstr>PowerPoint Presentation</vt:lpstr>
      <vt:lpstr>PowerPoint Presentation</vt:lpstr>
      <vt:lpstr>And what is DNA?</vt:lpstr>
      <vt:lpstr>Does our DNA look like  the DNA of other species?</vt:lpstr>
      <vt:lpstr>PowerPoint Presentation</vt:lpstr>
      <vt:lpstr>More examples of how genetics has informed evolutionary biology:</vt:lpstr>
      <vt:lpstr>PowerPoint Presentation</vt:lpstr>
      <vt:lpstr> For Natural Selection to occur, 4 conditions must be met: </vt:lpstr>
      <vt:lpstr>PowerPoint Presentation</vt:lpstr>
      <vt:lpstr>Some important  vocabulary:</vt:lpstr>
      <vt:lpstr>PowerPoint Presentation</vt:lpstr>
      <vt:lpstr>How does natural selection play a role in our own lives? Have you ever had strep throat?  The Amoeba Sisters explain bacterial resistance.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Bertha Vazquez</dc:creator>
  <cp:lastModifiedBy>Vazquez, Bertha M.</cp:lastModifiedBy>
  <cp:revision>46</cp:revision>
  <dcterms:modified xsi:type="dcterms:W3CDTF">2022-01-12T20:28:41Z</dcterms:modified>
</cp:coreProperties>
</file>