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69" r:id="rId4"/>
    <p:sldId id="270" r:id="rId5"/>
    <p:sldId id="257" r:id="rId6"/>
    <p:sldId id="258" r:id="rId7"/>
    <p:sldId id="259" r:id="rId8"/>
    <p:sldId id="260" r:id="rId9"/>
    <p:sldId id="265" r:id="rId10"/>
    <p:sldId id="266" r:id="rId11"/>
    <p:sldId id="267" r:id="rId12"/>
    <p:sldId id="268" r:id="rId13"/>
    <p:sldId id="261" r:id="rId14"/>
    <p:sldId id="262"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221" autoAdjust="0"/>
  </p:normalViewPr>
  <p:slideViewPr>
    <p:cSldViewPr snapToGrid="0">
      <p:cViewPr varScale="1">
        <p:scale>
          <a:sx n="57" d="100"/>
          <a:sy n="57" d="100"/>
        </p:scale>
        <p:origin x="1260"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8D249-AD88-48CC-AC2F-FFF47272A063}" type="datetimeFigureOut">
              <a:rPr lang="en-US" smtClean="0"/>
              <a:t>4/2/2019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0160C-BD98-4E2D-B4BB-031177559D91}" type="slidenum">
              <a:rPr lang="en-US" smtClean="0"/>
              <a:t>‹#›</a:t>
            </a:fld>
            <a:endParaRPr lang="en-US"/>
          </a:p>
        </p:txBody>
      </p:sp>
    </p:spTree>
    <p:extLst>
      <p:ext uri="{BB962C8B-B14F-4D97-AF65-F5344CB8AC3E}">
        <p14:creationId xmlns:p14="http://schemas.microsoft.com/office/powerpoint/2010/main" val="283454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Station 1</a:t>
            </a:r>
          </a:p>
        </p:txBody>
      </p:sp>
      <p:sp>
        <p:nvSpPr>
          <p:cNvPr id="4" name="Slide Number Placeholder 3"/>
          <p:cNvSpPr>
            <a:spLocks noGrp="1"/>
          </p:cNvSpPr>
          <p:nvPr>
            <p:ph type="sldNum" sz="quarter" idx="5"/>
          </p:nvPr>
        </p:nvSpPr>
        <p:spPr/>
        <p:txBody>
          <a:bodyPr/>
          <a:lstStyle/>
          <a:p>
            <a:fld id="{A2E0160C-BD98-4E2D-B4BB-031177559D91}" type="slidenum">
              <a:rPr lang="en-US" smtClean="0"/>
              <a:t>2</a:t>
            </a:fld>
            <a:endParaRPr lang="en-US"/>
          </a:p>
        </p:txBody>
      </p:sp>
    </p:spTree>
    <p:extLst>
      <p:ext uri="{BB962C8B-B14F-4D97-AF65-F5344CB8AC3E}">
        <p14:creationId xmlns:p14="http://schemas.microsoft.com/office/powerpoint/2010/main" val="393352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Station 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Answers to DNA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 your data table, you will find that the numbers sort into two groups.  Pairs with 2-4 differences, then pairs with 7-18 differences.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List the pairs of species with only 2-4 differences in their DNA.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Porpoise – S. Whale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S. Whale – R. Whale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Porpoise – R. Whale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Hippo – S. Whale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Hippo - Porpoise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Cow - Giraffe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Deer - Giraffe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Hippo – R. Whale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Deer - Cow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Notice in the set of 9 pairings that there are 4 species that are found in all possible combinations with each other.  What those species?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 Whale, S. Whale, Porpoise, Hippo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What does this suggest about how close these 4 species are related?</a:t>
            </a:r>
          </a:p>
          <a:p>
            <a:r>
              <a:rPr lang="en-US" sz="1200" kern="1200" dirty="0">
                <a:solidFill>
                  <a:schemeClr val="tx1"/>
                </a:solidFill>
                <a:effectLst/>
                <a:latin typeface="+mn-lt"/>
                <a:ea typeface="+mn-ea"/>
                <a:cs typeface="+mn-cs"/>
              </a:rPr>
              <a:t>Answers will vary but should include discussion that life moved from land to the sea.  That whales evolved from hippo type animals.</a:t>
            </a:r>
          </a:p>
          <a:p>
            <a:endParaRPr lang="en-US" dirty="0"/>
          </a:p>
        </p:txBody>
      </p:sp>
      <p:sp>
        <p:nvSpPr>
          <p:cNvPr id="4" name="Slide Number Placeholder 3"/>
          <p:cNvSpPr>
            <a:spLocks noGrp="1"/>
          </p:cNvSpPr>
          <p:nvPr>
            <p:ph type="sldNum" sz="quarter" idx="5"/>
          </p:nvPr>
        </p:nvSpPr>
        <p:spPr/>
        <p:txBody>
          <a:bodyPr/>
          <a:lstStyle/>
          <a:p>
            <a:fld id="{A2E0160C-BD98-4E2D-B4BB-031177559D91}" type="slidenum">
              <a:rPr lang="en-US" smtClean="0"/>
              <a:t>11</a:t>
            </a:fld>
            <a:endParaRPr lang="en-US"/>
          </a:p>
        </p:txBody>
      </p:sp>
    </p:spTree>
    <p:extLst>
      <p:ext uri="{BB962C8B-B14F-4D97-AF65-F5344CB8AC3E}">
        <p14:creationId xmlns:p14="http://schemas.microsoft.com/office/powerpoint/2010/main" val="218967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Station 2</a:t>
            </a:r>
          </a:p>
        </p:txBody>
      </p:sp>
      <p:sp>
        <p:nvSpPr>
          <p:cNvPr id="4" name="Slide Number Placeholder 3"/>
          <p:cNvSpPr>
            <a:spLocks noGrp="1"/>
          </p:cNvSpPr>
          <p:nvPr>
            <p:ph type="sldNum" sz="quarter" idx="5"/>
          </p:nvPr>
        </p:nvSpPr>
        <p:spPr/>
        <p:txBody>
          <a:bodyPr/>
          <a:lstStyle/>
          <a:p>
            <a:fld id="{A2E0160C-BD98-4E2D-B4BB-031177559D91}" type="slidenum">
              <a:rPr lang="en-US" smtClean="0"/>
              <a:t>12</a:t>
            </a:fld>
            <a:endParaRPr lang="en-US"/>
          </a:p>
        </p:txBody>
      </p:sp>
    </p:spTree>
    <p:extLst>
      <p:ext uri="{BB962C8B-B14F-4D97-AF65-F5344CB8AC3E}">
        <p14:creationId xmlns:p14="http://schemas.microsoft.com/office/powerpoint/2010/main" val="3753260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worksheet for notebook.  Station 3</a:t>
            </a:r>
          </a:p>
        </p:txBody>
      </p:sp>
      <p:sp>
        <p:nvSpPr>
          <p:cNvPr id="4" name="Slide Number Placeholder 3"/>
          <p:cNvSpPr>
            <a:spLocks noGrp="1"/>
          </p:cNvSpPr>
          <p:nvPr>
            <p:ph type="sldNum" sz="quarter" idx="5"/>
          </p:nvPr>
        </p:nvSpPr>
        <p:spPr/>
        <p:txBody>
          <a:bodyPr/>
          <a:lstStyle/>
          <a:p>
            <a:fld id="{A2E0160C-BD98-4E2D-B4BB-031177559D91}" type="slidenum">
              <a:rPr lang="en-US" smtClean="0"/>
              <a:t>13</a:t>
            </a:fld>
            <a:endParaRPr lang="en-US"/>
          </a:p>
        </p:txBody>
      </p:sp>
    </p:spTree>
    <p:extLst>
      <p:ext uri="{BB962C8B-B14F-4D97-AF65-F5344CB8AC3E}">
        <p14:creationId xmlns:p14="http://schemas.microsoft.com/office/powerpoint/2010/main" val="217667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worksheet for notebook.  Station 4</a:t>
            </a:r>
          </a:p>
          <a:p>
            <a:endParaRPr lang="en-US" dirty="0"/>
          </a:p>
        </p:txBody>
      </p:sp>
      <p:sp>
        <p:nvSpPr>
          <p:cNvPr id="4" name="Slide Number Placeholder 3"/>
          <p:cNvSpPr>
            <a:spLocks noGrp="1"/>
          </p:cNvSpPr>
          <p:nvPr>
            <p:ph type="sldNum" sz="quarter" idx="5"/>
          </p:nvPr>
        </p:nvSpPr>
        <p:spPr/>
        <p:txBody>
          <a:bodyPr/>
          <a:lstStyle/>
          <a:p>
            <a:fld id="{A2E0160C-BD98-4E2D-B4BB-031177559D91}" type="slidenum">
              <a:rPr lang="en-US" smtClean="0"/>
              <a:t>14</a:t>
            </a:fld>
            <a:endParaRPr lang="en-US"/>
          </a:p>
        </p:txBody>
      </p:sp>
    </p:spTree>
    <p:extLst>
      <p:ext uri="{BB962C8B-B14F-4D97-AF65-F5344CB8AC3E}">
        <p14:creationId xmlns:p14="http://schemas.microsoft.com/office/powerpoint/2010/main" val="411521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worksheet for notebook. Station 5</a:t>
            </a:r>
          </a:p>
          <a:p>
            <a:endParaRPr lang="en-US" dirty="0"/>
          </a:p>
        </p:txBody>
      </p:sp>
      <p:sp>
        <p:nvSpPr>
          <p:cNvPr id="4" name="Slide Number Placeholder 3"/>
          <p:cNvSpPr>
            <a:spLocks noGrp="1"/>
          </p:cNvSpPr>
          <p:nvPr>
            <p:ph type="sldNum" sz="quarter" idx="5"/>
          </p:nvPr>
        </p:nvSpPr>
        <p:spPr/>
        <p:txBody>
          <a:bodyPr/>
          <a:lstStyle/>
          <a:p>
            <a:fld id="{A2E0160C-BD98-4E2D-B4BB-031177559D91}" type="slidenum">
              <a:rPr lang="en-US" smtClean="0"/>
              <a:t>15</a:t>
            </a:fld>
            <a:endParaRPr lang="en-US"/>
          </a:p>
        </p:txBody>
      </p:sp>
    </p:spTree>
    <p:extLst>
      <p:ext uri="{BB962C8B-B14F-4D97-AF65-F5344CB8AC3E}">
        <p14:creationId xmlns:p14="http://schemas.microsoft.com/office/powerpoint/2010/main" val="26770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worksheet for notebook. </a:t>
            </a:r>
          </a:p>
          <a:p>
            <a:r>
              <a:rPr lang="en-US" dirty="0"/>
              <a:t>Station 6</a:t>
            </a:r>
          </a:p>
        </p:txBody>
      </p:sp>
      <p:sp>
        <p:nvSpPr>
          <p:cNvPr id="4" name="Slide Number Placeholder 3"/>
          <p:cNvSpPr>
            <a:spLocks noGrp="1"/>
          </p:cNvSpPr>
          <p:nvPr>
            <p:ph type="sldNum" sz="quarter" idx="5"/>
          </p:nvPr>
        </p:nvSpPr>
        <p:spPr/>
        <p:txBody>
          <a:bodyPr/>
          <a:lstStyle/>
          <a:p>
            <a:fld id="{A2E0160C-BD98-4E2D-B4BB-031177559D91}" type="slidenum">
              <a:rPr lang="en-US" smtClean="0"/>
              <a:t>16</a:t>
            </a:fld>
            <a:endParaRPr lang="en-US"/>
          </a:p>
        </p:txBody>
      </p:sp>
    </p:spTree>
    <p:extLst>
      <p:ext uri="{BB962C8B-B14F-4D97-AF65-F5344CB8AC3E}">
        <p14:creationId xmlns:p14="http://schemas.microsoft.com/office/powerpoint/2010/main" val="385600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Cut strips individually </a:t>
            </a:r>
          </a:p>
          <a:p>
            <a:endParaRPr lang="en-US" dirty="0"/>
          </a:p>
          <a:p>
            <a:r>
              <a:rPr lang="en-US" dirty="0"/>
              <a:t>http://www.indiana.edu/~ensiweb/lessons/wh.ad.strips.pdf</a:t>
            </a:r>
          </a:p>
        </p:txBody>
      </p:sp>
      <p:sp>
        <p:nvSpPr>
          <p:cNvPr id="4" name="Slide Number Placeholder 3"/>
          <p:cNvSpPr>
            <a:spLocks noGrp="1"/>
          </p:cNvSpPr>
          <p:nvPr>
            <p:ph type="sldNum" sz="quarter" idx="5"/>
          </p:nvPr>
        </p:nvSpPr>
        <p:spPr/>
        <p:txBody>
          <a:bodyPr/>
          <a:lstStyle/>
          <a:p>
            <a:fld id="{A2E0160C-BD98-4E2D-B4BB-031177559D91}" type="slidenum">
              <a:rPr lang="en-US" smtClean="0"/>
              <a:t>3</a:t>
            </a:fld>
            <a:endParaRPr lang="en-US"/>
          </a:p>
        </p:txBody>
      </p:sp>
    </p:spTree>
    <p:extLst>
      <p:ext uri="{BB962C8B-B14F-4D97-AF65-F5344CB8AC3E}">
        <p14:creationId xmlns:p14="http://schemas.microsoft.com/office/powerpoint/2010/main" val="189331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Station 2 continued</a:t>
            </a:r>
          </a:p>
          <a:p>
            <a:endParaRPr lang="en-US" dirty="0"/>
          </a:p>
          <a:p>
            <a:endParaRPr lang="en-US" dirty="0"/>
          </a:p>
          <a:p>
            <a:r>
              <a:rPr lang="en-US" dirty="0"/>
              <a:t>http://www.indiana.edu/~ensiweb/lessons/wh.ad.strips.pdf</a:t>
            </a:r>
          </a:p>
        </p:txBody>
      </p:sp>
      <p:sp>
        <p:nvSpPr>
          <p:cNvPr id="4" name="Slide Number Placeholder 3"/>
          <p:cNvSpPr>
            <a:spLocks noGrp="1"/>
          </p:cNvSpPr>
          <p:nvPr>
            <p:ph type="sldNum" sz="quarter" idx="5"/>
          </p:nvPr>
        </p:nvSpPr>
        <p:spPr/>
        <p:txBody>
          <a:bodyPr/>
          <a:lstStyle/>
          <a:p>
            <a:fld id="{A2E0160C-BD98-4E2D-B4BB-031177559D91}" type="slidenum">
              <a:rPr lang="en-US" smtClean="0"/>
              <a:t>4</a:t>
            </a:fld>
            <a:endParaRPr lang="en-US"/>
          </a:p>
        </p:txBody>
      </p:sp>
    </p:spTree>
    <p:extLst>
      <p:ext uri="{BB962C8B-B14F-4D97-AF65-F5344CB8AC3E}">
        <p14:creationId xmlns:p14="http://schemas.microsoft.com/office/powerpoint/2010/main" val="248275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Station 3</a:t>
            </a:r>
          </a:p>
          <a:p>
            <a:endParaRPr lang="en-US" dirty="0"/>
          </a:p>
          <a:p>
            <a:r>
              <a:rPr lang="en-US" dirty="0"/>
              <a:t>https://sciencestruck.com/what-does-law-of-superposition-mean</a:t>
            </a:r>
          </a:p>
        </p:txBody>
      </p:sp>
      <p:sp>
        <p:nvSpPr>
          <p:cNvPr id="4" name="Slide Number Placeholder 3"/>
          <p:cNvSpPr>
            <a:spLocks noGrp="1"/>
          </p:cNvSpPr>
          <p:nvPr>
            <p:ph type="sldNum" sz="quarter" idx="5"/>
          </p:nvPr>
        </p:nvSpPr>
        <p:spPr/>
        <p:txBody>
          <a:bodyPr/>
          <a:lstStyle/>
          <a:p>
            <a:fld id="{A2E0160C-BD98-4E2D-B4BB-031177559D91}" type="slidenum">
              <a:rPr lang="en-US" smtClean="0"/>
              <a:t>5</a:t>
            </a:fld>
            <a:endParaRPr lang="en-US"/>
          </a:p>
        </p:txBody>
      </p:sp>
    </p:spTree>
    <p:extLst>
      <p:ext uri="{BB962C8B-B14F-4D97-AF65-F5344CB8AC3E}">
        <p14:creationId xmlns:p14="http://schemas.microsoft.com/office/powerpoint/2010/main" val="142066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Station 3</a:t>
            </a:r>
          </a:p>
          <a:p>
            <a:endParaRPr lang="en-US" dirty="0"/>
          </a:p>
          <a:p>
            <a:r>
              <a:rPr lang="en-US" dirty="0"/>
              <a:t>https://sciencestruck.com/what-does-law-of-superposition-mean</a:t>
            </a:r>
          </a:p>
        </p:txBody>
      </p:sp>
      <p:sp>
        <p:nvSpPr>
          <p:cNvPr id="4" name="Slide Number Placeholder 3"/>
          <p:cNvSpPr>
            <a:spLocks noGrp="1"/>
          </p:cNvSpPr>
          <p:nvPr>
            <p:ph type="sldNum" sz="quarter" idx="5"/>
          </p:nvPr>
        </p:nvSpPr>
        <p:spPr/>
        <p:txBody>
          <a:bodyPr/>
          <a:lstStyle/>
          <a:p>
            <a:fld id="{A2E0160C-BD98-4E2D-B4BB-031177559D91}" type="slidenum">
              <a:rPr lang="en-US" smtClean="0"/>
              <a:t>6</a:t>
            </a:fld>
            <a:endParaRPr lang="en-US"/>
          </a:p>
        </p:txBody>
      </p:sp>
    </p:spTree>
    <p:extLst>
      <p:ext uri="{BB962C8B-B14F-4D97-AF65-F5344CB8AC3E}">
        <p14:creationId xmlns:p14="http://schemas.microsoft.com/office/powerpoint/2010/main" val="274737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Station 3</a:t>
            </a:r>
          </a:p>
          <a:p>
            <a:endParaRPr lang="en-US" dirty="0"/>
          </a:p>
          <a:p>
            <a:r>
              <a:rPr lang="en-US" dirty="0"/>
              <a:t>https://sciencestruck.com/what-does-law-of-superposition-mean</a:t>
            </a:r>
          </a:p>
        </p:txBody>
      </p:sp>
      <p:sp>
        <p:nvSpPr>
          <p:cNvPr id="4" name="Slide Number Placeholder 3"/>
          <p:cNvSpPr>
            <a:spLocks noGrp="1"/>
          </p:cNvSpPr>
          <p:nvPr>
            <p:ph type="sldNum" sz="quarter" idx="5"/>
          </p:nvPr>
        </p:nvSpPr>
        <p:spPr/>
        <p:txBody>
          <a:bodyPr/>
          <a:lstStyle/>
          <a:p>
            <a:fld id="{A2E0160C-BD98-4E2D-B4BB-031177559D91}" type="slidenum">
              <a:rPr lang="en-US" smtClean="0"/>
              <a:t>7</a:t>
            </a:fld>
            <a:endParaRPr lang="en-US"/>
          </a:p>
        </p:txBody>
      </p:sp>
    </p:spTree>
    <p:extLst>
      <p:ext uri="{BB962C8B-B14F-4D97-AF65-F5344CB8AC3E}">
        <p14:creationId xmlns:p14="http://schemas.microsoft.com/office/powerpoint/2010/main" val="318789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Station 3</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Answer: </a:t>
            </a:r>
            <a:br>
              <a:rPr lang="en-US" dirty="0"/>
            </a:br>
            <a:r>
              <a:rPr lang="en-US" sz="1200" b="1" i="0" u="none" strike="noStrike" kern="1200" dirty="0">
                <a:solidFill>
                  <a:schemeClr val="tx1"/>
                </a:solidFill>
                <a:effectLst/>
                <a:latin typeface="+mn-lt"/>
                <a:ea typeface="+mn-ea"/>
                <a:cs typeface="+mn-cs"/>
              </a:rPr>
              <a:t>1 - deposit D</a:t>
            </a:r>
            <a:br>
              <a:rPr lang="en-US" dirty="0"/>
            </a:br>
            <a:r>
              <a:rPr lang="en-US" sz="1200" b="1" i="0" u="none" strike="noStrike" kern="1200" dirty="0">
                <a:solidFill>
                  <a:schemeClr val="tx1"/>
                </a:solidFill>
                <a:effectLst/>
                <a:latin typeface="+mn-lt"/>
                <a:ea typeface="+mn-ea"/>
                <a:cs typeface="+mn-cs"/>
              </a:rPr>
              <a:t>2 - deposit A</a:t>
            </a:r>
            <a:br>
              <a:rPr lang="en-US" dirty="0"/>
            </a:br>
            <a:r>
              <a:rPr lang="en-US" sz="1200" b="1" i="0" u="none" strike="noStrike" kern="1200" dirty="0">
                <a:solidFill>
                  <a:schemeClr val="tx1"/>
                </a:solidFill>
                <a:effectLst/>
                <a:latin typeface="+mn-lt"/>
                <a:ea typeface="+mn-ea"/>
                <a:cs typeface="+mn-cs"/>
              </a:rPr>
              <a:t>3 - earthquake</a:t>
            </a:r>
            <a:br>
              <a:rPr lang="en-US" dirty="0"/>
            </a:br>
            <a:r>
              <a:rPr lang="en-US" sz="1200" b="1" i="0" u="none" strike="noStrike" kern="1200" dirty="0">
                <a:solidFill>
                  <a:schemeClr val="tx1"/>
                </a:solidFill>
                <a:effectLst/>
                <a:latin typeface="+mn-lt"/>
                <a:ea typeface="+mn-ea"/>
                <a:cs typeface="+mn-cs"/>
              </a:rPr>
              <a:t>4 - deposit G</a:t>
            </a:r>
            <a:br>
              <a:rPr lang="en-US" dirty="0"/>
            </a:br>
            <a:r>
              <a:rPr lang="en-US" sz="1200" b="1" i="0" u="none" strike="noStrike" kern="1200" dirty="0">
                <a:solidFill>
                  <a:schemeClr val="tx1"/>
                </a:solidFill>
                <a:effectLst/>
                <a:latin typeface="+mn-lt"/>
                <a:ea typeface="+mn-ea"/>
                <a:cs typeface="+mn-cs"/>
              </a:rPr>
              <a:t>5 - river cuts through (C)</a:t>
            </a:r>
            <a:br>
              <a:rPr lang="en-US" dirty="0"/>
            </a:br>
            <a:r>
              <a:rPr lang="en-US" sz="1200" b="1" i="0" u="none" strike="noStrike" kern="1200" dirty="0">
                <a:solidFill>
                  <a:schemeClr val="tx1"/>
                </a:solidFill>
                <a:effectLst/>
                <a:latin typeface="+mn-lt"/>
                <a:ea typeface="+mn-ea"/>
                <a:cs typeface="+mn-cs"/>
              </a:rPr>
              <a:t>6 - deposit P</a:t>
            </a:r>
            <a:br>
              <a:rPr lang="en-US" dirty="0"/>
            </a:br>
            <a:r>
              <a:rPr lang="en-US" sz="1200" b="1" i="0" u="none" strike="noStrike" kern="1200" dirty="0">
                <a:solidFill>
                  <a:schemeClr val="tx1"/>
                </a:solidFill>
                <a:effectLst/>
                <a:latin typeface="+mn-lt"/>
                <a:ea typeface="+mn-ea"/>
                <a:cs typeface="+mn-cs"/>
              </a:rPr>
              <a:t>7 - deposit M</a:t>
            </a:r>
          </a:p>
          <a:p>
            <a:r>
              <a:rPr lang="en-US" dirty="0"/>
              <a:t>https://sciencestruck.com/what-does-law-of-superposition-mean</a:t>
            </a:r>
          </a:p>
        </p:txBody>
      </p:sp>
      <p:sp>
        <p:nvSpPr>
          <p:cNvPr id="4" name="Slide Number Placeholder 3"/>
          <p:cNvSpPr>
            <a:spLocks noGrp="1"/>
          </p:cNvSpPr>
          <p:nvPr>
            <p:ph type="sldNum" sz="quarter" idx="5"/>
          </p:nvPr>
        </p:nvSpPr>
        <p:spPr/>
        <p:txBody>
          <a:bodyPr/>
          <a:lstStyle/>
          <a:p>
            <a:fld id="{A2E0160C-BD98-4E2D-B4BB-031177559D91}" type="slidenum">
              <a:rPr lang="en-US" smtClean="0"/>
              <a:t>8</a:t>
            </a:fld>
            <a:endParaRPr lang="en-US"/>
          </a:p>
        </p:txBody>
      </p:sp>
    </p:spTree>
    <p:extLst>
      <p:ext uri="{BB962C8B-B14F-4D97-AF65-F5344CB8AC3E}">
        <p14:creationId xmlns:p14="http://schemas.microsoft.com/office/powerpoint/2010/main" val="322332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worksheet for notebook.  Station 1</a:t>
            </a:r>
          </a:p>
          <a:p>
            <a:endParaRPr lang="en-US" dirty="0"/>
          </a:p>
        </p:txBody>
      </p:sp>
      <p:sp>
        <p:nvSpPr>
          <p:cNvPr id="4" name="Slide Number Placeholder 3"/>
          <p:cNvSpPr>
            <a:spLocks noGrp="1"/>
          </p:cNvSpPr>
          <p:nvPr>
            <p:ph type="sldNum" sz="quarter" idx="5"/>
          </p:nvPr>
        </p:nvSpPr>
        <p:spPr/>
        <p:txBody>
          <a:bodyPr/>
          <a:lstStyle/>
          <a:p>
            <a:fld id="{A2E0160C-BD98-4E2D-B4BB-031177559D91}" type="slidenum">
              <a:rPr lang="en-US" smtClean="0"/>
              <a:t>9</a:t>
            </a:fld>
            <a:endParaRPr lang="en-US"/>
          </a:p>
        </p:txBody>
      </p:sp>
    </p:spTree>
    <p:extLst>
      <p:ext uri="{BB962C8B-B14F-4D97-AF65-F5344CB8AC3E}">
        <p14:creationId xmlns:p14="http://schemas.microsoft.com/office/powerpoint/2010/main" val="41265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worksheet for notebook. Station 1</a:t>
            </a:r>
          </a:p>
          <a:p>
            <a:endParaRPr lang="en-US" dirty="0"/>
          </a:p>
        </p:txBody>
      </p:sp>
      <p:sp>
        <p:nvSpPr>
          <p:cNvPr id="4" name="Slide Number Placeholder 3"/>
          <p:cNvSpPr>
            <a:spLocks noGrp="1"/>
          </p:cNvSpPr>
          <p:nvPr>
            <p:ph type="sldNum" sz="quarter" idx="5"/>
          </p:nvPr>
        </p:nvSpPr>
        <p:spPr/>
        <p:txBody>
          <a:bodyPr/>
          <a:lstStyle/>
          <a:p>
            <a:fld id="{A2E0160C-BD98-4E2D-B4BB-031177559D91}" type="slidenum">
              <a:rPr lang="en-US" smtClean="0"/>
              <a:t>10</a:t>
            </a:fld>
            <a:endParaRPr lang="en-US"/>
          </a:p>
        </p:txBody>
      </p:sp>
    </p:spTree>
    <p:extLst>
      <p:ext uri="{BB962C8B-B14F-4D97-AF65-F5344CB8AC3E}">
        <p14:creationId xmlns:p14="http://schemas.microsoft.com/office/powerpoint/2010/main" val="132679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6AC1-785F-4E7F-8E13-8E19B14BFE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75945-3AFC-45B6-8054-F8DF1AAAC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1AD34-8DE7-4037-A161-5A7B71606272}"/>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5" name="Footer Placeholder 4">
            <a:extLst>
              <a:ext uri="{FF2B5EF4-FFF2-40B4-BE49-F238E27FC236}">
                <a16:creationId xmlns:a16="http://schemas.microsoft.com/office/drawing/2014/main" id="{F0E20BF6-472B-4296-B133-8C7550A56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B5738-6486-4AC4-825B-4B2770A2C7C7}"/>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324199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4023-8A39-452E-81F8-2035F2E0E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AC2F0-CF4A-4CDB-8B6C-B669D55E7B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D486C-03F8-457F-A3D3-83CCFF74A33C}"/>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5" name="Footer Placeholder 4">
            <a:extLst>
              <a:ext uri="{FF2B5EF4-FFF2-40B4-BE49-F238E27FC236}">
                <a16:creationId xmlns:a16="http://schemas.microsoft.com/office/drawing/2014/main" id="{C53C1226-7B32-45C3-B7D5-EF05F3B86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C8CCE-3F3D-45D9-8857-CE71C49F24DA}"/>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5465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957DE-F90B-4B10-B935-15F02F02FF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5A53BD-135E-42BF-87BD-62BDBDFF47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D6D25-62A6-4492-AFDA-62FD6039C1E2}"/>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5" name="Footer Placeholder 4">
            <a:extLst>
              <a:ext uri="{FF2B5EF4-FFF2-40B4-BE49-F238E27FC236}">
                <a16:creationId xmlns:a16="http://schemas.microsoft.com/office/drawing/2014/main" id="{97965D7B-2601-402A-98BC-40DEC0104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BBE64-82DD-408B-8175-64C68AF34EBE}"/>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62911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A34-A292-40EE-A165-DCF4BCA6B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D41DF-59ED-4A60-9F64-AC7165471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EA147-F83C-4F91-AA21-85C30583783B}"/>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5" name="Footer Placeholder 4">
            <a:extLst>
              <a:ext uri="{FF2B5EF4-FFF2-40B4-BE49-F238E27FC236}">
                <a16:creationId xmlns:a16="http://schemas.microsoft.com/office/drawing/2014/main" id="{2CC59B08-99C8-4E74-93D4-6C9ADB49B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6B771-A5E7-449A-AFCB-7F193A779B9F}"/>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40299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D9AE-8C27-4FC5-A26F-3D355BC48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6DE682-25E0-4587-8698-D0835E594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D7316-41ED-4407-8AEF-B885B8B43A30}"/>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5" name="Footer Placeholder 4">
            <a:extLst>
              <a:ext uri="{FF2B5EF4-FFF2-40B4-BE49-F238E27FC236}">
                <a16:creationId xmlns:a16="http://schemas.microsoft.com/office/drawing/2014/main" id="{6527A766-21D6-48C2-88D0-93CE03092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D45CB-62C5-4218-B3EF-8F44C2A360FC}"/>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336131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B56D-7C5E-4782-A8EB-012E4666DA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D4FB1E-BD47-42F6-98D5-CE09427040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8883B2-19E2-48D0-8FE5-FA7352D527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0A5AF-5831-4BAC-A44A-896E23CABC55}"/>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6" name="Footer Placeholder 5">
            <a:extLst>
              <a:ext uri="{FF2B5EF4-FFF2-40B4-BE49-F238E27FC236}">
                <a16:creationId xmlns:a16="http://schemas.microsoft.com/office/drawing/2014/main" id="{2D8DF164-69BB-45CB-BC24-F92F9AA5F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2D87A-9681-41A7-AE8C-6BE7871E95BD}"/>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349541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728E-C675-4B3D-B3B1-B2E763F9B0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BC2F50-A76D-4978-930C-C7F21F81D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78D20-B006-403C-9AD3-4814A8AB12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72DF8-61DA-4C47-B743-C4D3E8FE5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2B30E-47C2-4ADC-BCBC-F943FA3FB9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2004E2-9E5F-40DE-8641-1B4B8B3838E9}"/>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8" name="Footer Placeholder 7">
            <a:extLst>
              <a:ext uri="{FF2B5EF4-FFF2-40B4-BE49-F238E27FC236}">
                <a16:creationId xmlns:a16="http://schemas.microsoft.com/office/drawing/2014/main" id="{E9FD6D53-D769-45F8-81AC-A2E5D96926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62E04-4735-4510-AA27-17A634059213}"/>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198060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E6C9-6FF4-4D72-86F9-5B3F3301FD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189DB0-F614-46D9-8CC8-349ABE40B399}"/>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4" name="Footer Placeholder 3">
            <a:extLst>
              <a:ext uri="{FF2B5EF4-FFF2-40B4-BE49-F238E27FC236}">
                <a16:creationId xmlns:a16="http://schemas.microsoft.com/office/drawing/2014/main" id="{EB05139C-540D-499F-A874-C1E4A43BD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D311F-E03B-47BC-B8B0-03BFB012BB98}"/>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170273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0FF86-97FC-44E8-975E-4C37FA9F06B0}"/>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3" name="Footer Placeholder 2">
            <a:extLst>
              <a:ext uri="{FF2B5EF4-FFF2-40B4-BE49-F238E27FC236}">
                <a16:creationId xmlns:a16="http://schemas.microsoft.com/office/drawing/2014/main" id="{00825E29-99EC-438F-A377-6871D23CF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F20EF-A8DC-4FC9-AEA5-313D2CEAAAA9}"/>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335960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4D4E-7928-4095-8198-49CF5E30E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E1ABC-6610-44BA-B8D9-E22C778E4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3FD6DC-D520-479E-A508-D6CE39339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B1E5A-C47B-4101-881E-C7E5AB0D5E0C}"/>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6" name="Footer Placeholder 5">
            <a:extLst>
              <a:ext uri="{FF2B5EF4-FFF2-40B4-BE49-F238E27FC236}">
                <a16:creationId xmlns:a16="http://schemas.microsoft.com/office/drawing/2014/main" id="{9591DEEE-16C1-419A-909C-A2B2D5247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535D9-C55C-45D5-9499-896C7391B7F7}"/>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244476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3DD6-C491-48E1-A24F-FA6DE5CD0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3C6488-AFEA-4C9B-9F6F-878C17185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7BD48-1083-4D3B-814D-BE7DDF069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97370-B75D-4CB1-ADF3-26D88AD4ABE7}"/>
              </a:ext>
            </a:extLst>
          </p:cNvPr>
          <p:cNvSpPr>
            <a:spLocks noGrp="1"/>
          </p:cNvSpPr>
          <p:nvPr>
            <p:ph type="dt" sz="half" idx="10"/>
          </p:nvPr>
        </p:nvSpPr>
        <p:spPr/>
        <p:txBody>
          <a:bodyPr/>
          <a:lstStyle/>
          <a:p>
            <a:fld id="{BEFBFADB-C15C-46BD-A2ED-6C2D838B651B}" type="datetimeFigureOut">
              <a:rPr lang="en-US" smtClean="0"/>
              <a:t>4/2/2019</a:t>
            </a:fld>
            <a:endParaRPr lang="en-US"/>
          </a:p>
        </p:txBody>
      </p:sp>
      <p:sp>
        <p:nvSpPr>
          <p:cNvPr id="6" name="Footer Placeholder 5">
            <a:extLst>
              <a:ext uri="{FF2B5EF4-FFF2-40B4-BE49-F238E27FC236}">
                <a16:creationId xmlns:a16="http://schemas.microsoft.com/office/drawing/2014/main" id="{08BF031A-BF50-413C-ACA4-7B9ADB928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D5A1C-6413-4F18-8E74-442BC5EE6043}"/>
              </a:ext>
            </a:extLst>
          </p:cNvPr>
          <p:cNvSpPr>
            <a:spLocks noGrp="1"/>
          </p:cNvSpPr>
          <p:nvPr>
            <p:ph type="sldNum" sz="quarter" idx="12"/>
          </p:nvPr>
        </p:nvSpPr>
        <p:spPr/>
        <p:txBody>
          <a:bodyPr/>
          <a:lstStyle/>
          <a:p>
            <a:fld id="{A9493B0C-7685-41E8-B6BE-563F1EC38E20}" type="slidenum">
              <a:rPr lang="en-US" smtClean="0"/>
              <a:t>‹#›</a:t>
            </a:fld>
            <a:endParaRPr lang="en-US"/>
          </a:p>
        </p:txBody>
      </p:sp>
    </p:spTree>
    <p:extLst>
      <p:ext uri="{BB962C8B-B14F-4D97-AF65-F5344CB8AC3E}">
        <p14:creationId xmlns:p14="http://schemas.microsoft.com/office/powerpoint/2010/main" val="366827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4B1D9-1B25-4602-89E2-E7AB71E99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91BCEF-19D2-4803-A368-1B78D4831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D0E37-7C7D-4D05-AE6E-1A5CB0437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FADB-C15C-46BD-A2ED-6C2D838B651B}" type="datetimeFigureOut">
              <a:rPr lang="en-US" smtClean="0"/>
              <a:t>4/2/2019</a:t>
            </a:fld>
            <a:endParaRPr lang="en-US"/>
          </a:p>
        </p:txBody>
      </p:sp>
      <p:sp>
        <p:nvSpPr>
          <p:cNvPr id="5" name="Footer Placeholder 4">
            <a:extLst>
              <a:ext uri="{FF2B5EF4-FFF2-40B4-BE49-F238E27FC236}">
                <a16:creationId xmlns:a16="http://schemas.microsoft.com/office/drawing/2014/main" id="{B4F3766A-ADE6-46A2-A25B-811EAC26C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12AB55-6631-4589-974F-03C2AC745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93B0C-7685-41E8-B6BE-563F1EC38E20}" type="slidenum">
              <a:rPr lang="en-US" smtClean="0"/>
              <a:t>‹#›</a:t>
            </a:fld>
            <a:endParaRPr lang="en-US"/>
          </a:p>
        </p:txBody>
      </p:sp>
    </p:spTree>
    <p:extLst>
      <p:ext uri="{BB962C8B-B14F-4D97-AF65-F5344CB8AC3E}">
        <p14:creationId xmlns:p14="http://schemas.microsoft.com/office/powerpoint/2010/main" val="16083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tiktaalik.uchicago.edu/fossils101.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volution.berkeley.edu/evolibrary/article/history_1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BB980BA-4590-4786-A5AA-989DF8370886}"/>
              </a:ext>
            </a:extLst>
          </p:cNvPr>
          <p:cNvSpPr>
            <a:spLocks noGrp="1"/>
          </p:cNvSpPr>
          <p:nvPr>
            <p:ph type="title"/>
          </p:nvPr>
        </p:nvSpPr>
        <p:spPr>
          <a:xfrm>
            <a:off x="640079" y="2053641"/>
            <a:ext cx="3669161" cy="2760098"/>
          </a:xfrm>
        </p:spPr>
        <p:txBody>
          <a:bodyPr>
            <a:normAutofit/>
          </a:bodyPr>
          <a:lstStyle/>
          <a:p>
            <a:r>
              <a:rPr lang="en-US">
                <a:solidFill>
                  <a:srgbClr val="FFFFFF"/>
                </a:solidFill>
              </a:rPr>
              <a:t>Evidence for Evolution Stations</a:t>
            </a:r>
          </a:p>
        </p:txBody>
      </p:sp>
      <p:sp>
        <p:nvSpPr>
          <p:cNvPr id="5" name="Content Placeholder 4">
            <a:extLst>
              <a:ext uri="{FF2B5EF4-FFF2-40B4-BE49-F238E27FC236}">
                <a16:creationId xmlns:a16="http://schemas.microsoft.com/office/drawing/2014/main" id="{44B3FA0E-09A7-4EA4-8788-9E87AB1908F8}"/>
              </a:ext>
            </a:extLst>
          </p:cNvPr>
          <p:cNvSpPr>
            <a:spLocks noGrp="1"/>
          </p:cNvSpPr>
          <p:nvPr>
            <p:ph idx="1"/>
          </p:nvPr>
        </p:nvSpPr>
        <p:spPr>
          <a:xfrm>
            <a:off x="6090574" y="402336"/>
            <a:ext cx="6082110" cy="6455664"/>
          </a:xfrm>
        </p:spPr>
        <p:txBody>
          <a:bodyPr anchor="ctr">
            <a:normAutofit/>
          </a:bodyPr>
          <a:lstStyle/>
          <a:p>
            <a:r>
              <a:rPr lang="en-US" sz="3200" dirty="0">
                <a:solidFill>
                  <a:srgbClr val="000000"/>
                </a:solidFill>
              </a:rPr>
              <a:t>These stations compliment the TIES PowerPoint. Each station takes about 15 minutes. </a:t>
            </a:r>
          </a:p>
          <a:p>
            <a:r>
              <a:rPr lang="en-US" sz="3200" dirty="0">
                <a:solidFill>
                  <a:srgbClr val="000000"/>
                </a:solidFill>
              </a:rPr>
              <a:t>Slides 2-8 should be laminated and place at stations throughout the classroom.</a:t>
            </a:r>
          </a:p>
          <a:p>
            <a:r>
              <a:rPr lang="en-US" sz="3200" dirty="0">
                <a:solidFill>
                  <a:srgbClr val="000000"/>
                </a:solidFill>
              </a:rPr>
              <a:t>Each student should receive slides 9-16 to serve as their worksheets.</a:t>
            </a:r>
          </a:p>
          <a:p>
            <a:r>
              <a:rPr lang="en-US" sz="3200" dirty="0">
                <a:solidFill>
                  <a:srgbClr val="000000"/>
                </a:solidFill>
              </a:rPr>
              <a:t>Answers and instructions are written in the comment section below each slide. </a:t>
            </a:r>
          </a:p>
          <a:p>
            <a:endParaRPr lang="en-US" sz="3200" dirty="0">
              <a:solidFill>
                <a:srgbClr val="000000"/>
              </a:solidFill>
            </a:endParaRPr>
          </a:p>
        </p:txBody>
      </p:sp>
    </p:spTree>
    <p:extLst>
      <p:ext uri="{BB962C8B-B14F-4D97-AF65-F5344CB8AC3E}">
        <p14:creationId xmlns:p14="http://schemas.microsoft.com/office/powerpoint/2010/main" val="377244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2F313-2735-4C5E-AF2A-CDB35773F4AE}"/>
              </a:ext>
            </a:extLst>
          </p:cNvPr>
          <p:cNvSpPr>
            <a:spLocks noGrp="1"/>
          </p:cNvSpPr>
          <p:nvPr>
            <p:ph idx="1"/>
          </p:nvPr>
        </p:nvSpPr>
        <p:spPr>
          <a:xfrm>
            <a:off x="0" y="467360"/>
            <a:ext cx="11353800" cy="5709603"/>
          </a:xfrm>
        </p:spPr>
        <p:txBody>
          <a:bodyPr>
            <a:normAutofit fontScale="62500" lnSpcReduction="20000"/>
          </a:bodyPr>
          <a:lstStyle/>
          <a:p>
            <a:pPr marL="0" indent="0">
              <a:buNone/>
            </a:pPr>
            <a:r>
              <a:rPr lang="en-US" dirty="0"/>
              <a:t>Name: ________________________________________</a:t>
            </a:r>
          </a:p>
          <a:p>
            <a:pPr marL="0" indent="0">
              <a:buNone/>
            </a:pPr>
            <a:endParaRPr lang="en-US" dirty="0"/>
          </a:p>
          <a:p>
            <a:pPr marL="0" indent="0">
              <a:buNone/>
            </a:pPr>
            <a:r>
              <a:rPr lang="en-US" dirty="0"/>
              <a:t>HOMOLOGOUS STRUCTURES </a:t>
            </a:r>
          </a:p>
          <a:p>
            <a:pPr marL="0" indent="0">
              <a:buNone/>
            </a:pPr>
            <a:r>
              <a:rPr lang="en-US" dirty="0"/>
              <a:t> Structures derived from a common ancestor or same evolutionary or developmental origin .</a:t>
            </a:r>
          </a:p>
          <a:p>
            <a:pPr marL="0" indent="0">
              <a:buNone/>
            </a:pPr>
            <a:endParaRPr lang="en-US" dirty="0"/>
          </a:p>
          <a:p>
            <a:pPr marL="0" indent="0">
              <a:buNone/>
            </a:pPr>
            <a:r>
              <a:rPr lang="en-US" dirty="0"/>
              <a:t>Homologous structures may not necessarily perform the same function but they share a common ancestral origin. </a:t>
            </a:r>
          </a:p>
          <a:p>
            <a:pPr marL="0" indent="0">
              <a:buNone/>
            </a:pPr>
            <a:r>
              <a:rPr lang="en-US" dirty="0"/>
              <a:t>For instance, the forelimbs of humans and bats are homologous structures. Although they are used differently, the basic skeletal structure is the same and they are derived from the same embryonic origin. Their similarity in this regard could indicate a likely evolution from a common ancestor. </a:t>
            </a:r>
          </a:p>
          <a:p>
            <a:pPr marL="0" indent="0">
              <a:buNone/>
            </a:pPr>
            <a:r>
              <a:rPr lang="en-US" dirty="0"/>
              <a:t>1. How are the limbs similar?</a:t>
            </a:r>
          </a:p>
          <a:p>
            <a:pPr marL="0" indent="0">
              <a:buNone/>
            </a:pPr>
            <a:r>
              <a:rPr lang="en-US" dirty="0"/>
              <a:t> </a:t>
            </a:r>
          </a:p>
          <a:p>
            <a:pPr marL="0" indent="0">
              <a:buNone/>
            </a:pPr>
            <a:endParaRPr lang="en-US" dirty="0"/>
          </a:p>
          <a:p>
            <a:pPr marL="0" indent="0">
              <a:buNone/>
            </a:pPr>
            <a:endParaRPr lang="en-US" dirty="0"/>
          </a:p>
          <a:p>
            <a:pPr marL="0" indent="0">
              <a:buNone/>
            </a:pPr>
            <a:r>
              <a:rPr lang="en-US" dirty="0"/>
              <a:t>2. How are the limbs different?</a:t>
            </a:r>
          </a:p>
          <a:p>
            <a:pPr marL="0" indent="0">
              <a:buNone/>
            </a:pPr>
            <a:endParaRPr lang="en-US" dirty="0"/>
          </a:p>
          <a:p>
            <a:pPr marL="0" indent="0">
              <a:buNone/>
            </a:pPr>
            <a:endParaRPr lang="en-US" dirty="0"/>
          </a:p>
          <a:p>
            <a:pPr marL="0" indent="0">
              <a:buNone/>
            </a:pPr>
            <a:endParaRPr lang="en-US" dirty="0"/>
          </a:p>
          <a:p>
            <a:pPr marL="0" indent="0">
              <a:buNone/>
            </a:pPr>
            <a:r>
              <a:rPr lang="en-US" dirty="0"/>
              <a:t>3. How are they evidence of evolution?</a:t>
            </a:r>
          </a:p>
          <a:p>
            <a:pPr marL="0" indent="0">
              <a:buNone/>
            </a:pPr>
            <a:endParaRPr lang="en-US" dirty="0"/>
          </a:p>
        </p:txBody>
      </p:sp>
    </p:spTree>
    <p:extLst>
      <p:ext uri="{BB962C8B-B14F-4D97-AF65-F5344CB8AC3E}">
        <p14:creationId xmlns:p14="http://schemas.microsoft.com/office/powerpoint/2010/main" val="276871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15E57F3-C4ED-47FA-B755-07397119949E}"/>
              </a:ext>
            </a:extLst>
          </p:cNvPr>
          <p:cNvGraphicFramePr>
            <a:graphicFrameLocks noGrp="1"/>
          </p:cNvGraphicFramePr>
          <p:nvPr>
            <p:ph idx="1"/>
          </p:nvPr>
        </p:nvGraphicFramePr>
        <p:xfrm>
          <a:off x="1303020" y="3790763"/>
          <a:ext cx="8366760" cy="1879283"/>
        </p:xfrm>
        <a:graphic>
          <a:graphicData uri="http://schemas.openxmlformats.org/drawingml/2006/table">
            <a:tbl>
              <a:tblPr firstRow="1" firstCol="1" bandRow="1"/>
              <a:tblGrid>
                <a:gridCol w="2788920">
                  <a:extLst>
                    <a:ext uri="{9D8B030D-6E8A-4147-A177-3AD203B41FA5}">
                      <a16:colId xmlns:a16="http://schemas.microsoft.com/office/drawing/2014/main" val="1058501532"/>
                    </a:ext>
                  </a:extLst>
                </a:gridCol>
                <a:gridCol w="2788920">
                  <a:extLst>
                    <a:ext uri="{9D8B030D-6E8A-4147-A177-3AD203B41FA5}">
                      <a16:colId xmlns:a16="http://schemas.microsoft.com/office/drawing/2014/main" val="853230831"/>
                    </a:ext>
                  </a:extLst>
                </a:gridCol>
                <a:gridCol w="2788920">
                  <a:extLst>
                    <a:ext uri="{9D8B030D-6E8A-4147-A177-3AD203B41FA5}">
                      <a16:colId xmlns:a16="http://schemas.microsoft.com/office/drawing/2014/main" val="2394208466"/>
                    </a:ext>
                  </a:extLst>
                </a:gridCol>
              </a:tblGrid>
              <a:tr h="0">
                <a:tc>
                  <a: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    Porpoise – S. Whale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93494"/>
                  </a:ext>
                </a:extLst>
              </a:tr>
            </a:tbl>
          </a:graphicData>
        </a:graphic>
      </p:graphicFrame>
      <p:sp>
        <p:nvSpPr>
          <p:cNvPr id="7" name="Rectangle 2">
            <a:extLst>
              <a:ext uri="{FF2B5EF4-FFF2-40B4-BE49-F238E27FC236}">
                <a16:creationId xmlns:a16="http://schemas.microsoft.com/office/drawing/2014/main" id="{C3E2548D-C506-4732-A050-CB5C74041E1C}"/>
              </a:ext>
            </a:extLst>
          </p:cNvPr>
          <p:cNvSpPr>
            <a:spLocks noChangeArrowheads="1"/>
          </p:cNvSpPr>
          <p:nvPr/>
        </p:nvSpPr>
        <p:spPr bwMode="auto">
          <a:xfrm>
            <a:off x="197304" y="374443"/>
            <a:ext cx="117973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Name: ________________________________________</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DNA</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Remove 2 strips from the envelope. Count the number of nucleotides (letters) that differ between the two strips and record on the grid.  Continue until you have recorded all strips.  After you have recorded your data, answer the following questions.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Review your data table, you will find that the numbers sort into two groups.  Pairs with 2-4 differences, then pairs with 7-18 differences.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List the pairs of species with only 2-4 differences in their DNA.</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Notice in the set of 9 pairings that there are 4 species that are found in all possible combinations with each other.  What those species?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  What does this suggest about how close these 4 species are related?</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524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45512-2634-4D94-A680-E83973A7C46D}"/>
              </a:ext>
            </a:extLst>
          </p:cNvPr>
          <p:cNvPicPr>
            <a:picLocks noChangeAspect="1"/>
          </p:cNvPicPr>
          <p:nvPr/>
        </p:nvPicPr>
        <p:blipFill rotWithShape="1">
          <a:blip r:embed="rId3"/>
          <a:srcRect l="22666" t="21048" r="23000" b="12277"/>
          <a:stretch/>
        </p:blipFill>
        <p:spPr>
          <a:xfrm>
            <a:off x="751840" y="0"/>
            <a:ext cx="10119360" cy="6981664"/>
          </a:xfrm>
          <a:prstGeom prst="rect">
            <a:avLst/>
          </a:prstGeom>
        </p:spPr>
      </p:pic>
    </p:spTree>
    <p:extLst>
      <p:ext uri="{BB962C8B-B14F-4D97-AF65-F5344CB8AC3E}">
        <p14:creationId xmlns:p14="http://schemas.microsoft.com/office/powerpoint/2010/main" val="197174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40A19C-72F4-40AC-BBF5-C3B8C7C249AF}"/>
              </a:ext>
            </a:extLst>
          </p:cNvPr>
          <p:cNvSpPr>
            <a:spLocks noGrp="1"/>
          </p:cNvSpPr>
          <p:nvPr>
            <p:ph type="title"/>
          </p:nvPr>
        </p:nvSpPr>
        <p:spPr>
          <a:xfrm>
            <a:off x="761998" y="365125"/>
            <a:ext cx="10591803" cy="1325563"/>
          </a:xfrm>
        </p:spPr>
        <p:txBody>
          <a:bodyPr>
            <a:noAutofit/>
          </a:bodyPr>
          <a:lstStyle/>
          <a:p>
            <a:r>
              <a:rPr lang="en-US" sz="2800" dirty="0"/>
              <a:t>The </a:t>
            </a:r>
            <a:r>
              <a:rPr lang="en-US" sz="2800" b="1" dirty="0"/>
              <a:t>law of superposition </a:t>
            </a:r>
            <a:r>
              <a:rPr lang="en-US" sz="2800" dirty="0"/>
              <a:t>proves to be a useful tool for establishing the interrelation between different layers of soil in terms of their respective ages. It forms an integral part of modern-day geology and other natural sciences.</a:t>
            </a:r>
          </a:p>
        </p:txBody>
      </p:sp>
      <p:sp>
        <p:nvSpPr>
          <p:cNvPr id="5" name="Content Placeholder 4">
            <a:extLst>
              <a:ext uri="{FF2B5EF4-FFF2-40B4-BE49-F238E27FC236}">
                <a16:creationId xmlns:a16="http://schemas.microsoft.com/office/drawing/2014/main" id="{7323AF14-61EC-4A3B-9B3C-A4889769FED2}"/>
              </a:ext>
            </a:extLst>
          </p:cNvPr>
          <p:cNvSpPr>
            <a:spLocks noGrp="1"/>
          </p:cNvSpPr>
          <p:nvPr>
            <p:ph sz="half" idx="1"/>
          </p:nvPr>
        </p:nvSpPr>
        <p:spPr>
          <a:xfrm>
            <a:off x="838199" y="2152650"/>
            <a:ext cx="5181600" cy="4664075"/>
          </a:xfrm>
        </p:spPr>
        <p:txBody>
          <a:bodyPr>
            <a:normAutofit lnSpcReduction="10000"/>
          </a:bodyPr>
          <a:lstStyle/>
          <a:p>
            <a:pPr marL="514350" indent="-514350">
              <a:buAutoNum type="arabicParenR"/>
            </a:pPr>
            <a:r>
              <a:rPr lang="en-US" b="1" dirty="0"/>
              <a:t>Catch the Culprit</a:t>
            </a:r>
          </a:p>
          <a:p>
            <a:pPr marL="0" indent="0">
              <a:buNone/>
            </a:pPr>
            <a:r>
              <a:rPr lang="en-US" dirty="0"/>
              <a:t>Using the illustration, can you determine who the culprit was?</a:t>
            </a:r>
          </a:p>
          <a:p>
            <a:pPr marL="0" indent="0">
              <a:buNone/>
            </a:pPr>
            <a:endParaRPr lang="en-US" dirty="0"/>
          </a:p>
          <a:p>
            <a:pPr marL="0" indent="0">
              <a:buNone/>
            </a:pPr>
            <a:r>
              <a:rPr lang="en-US" dirty="0"/>
              <a:t>Answer: ___________</a:t>
            </a:r>
          </a:p>
        </p:txBody>
      </p:sp>
      <p:sp>
        <p:nvSpPr>
          <p:cNvPr id="6" name="Content Placeholder 5">
            <a:extLst>
              <a:ext uri="{FF2B5EF4-FFF2-40B4-BE49-F238E27FC236}">
                <a16:creationId xmlns:a16="http://schemas.microsoft.com/office/drawing/2014/main" id="{778CB719-16CB-420A-8349-B2924631CF1B}"/>
              </a:ext>
            </a:extLst>
          </p:cNvPr>
          <p:cNvSpPr>
            <a:spLocks noGrp="1"/>
          </p:cNvSpPr>
          <p:nvPr>
            <p:ph sz="half" idx="2"/>
          </p:nvPr>
        </p:nvSpPr>
        <p:spPr>
          <a:xfrm>
            <a:off x="6172202" y="2152650"/>
            <a:ext cx="5181600" cy="4664075"/>
          </a:xfrm>
        </p:spPr>
        <p:txBody>
          <a:bodyPr>
            <a:normAutofit lnSpcReduction="10000"/>
          </a:bodyPr>
          <a:lstStyle/>
          <a:p>
            <a:pPr marL="0" indent="0">
              <a:buNone/>
            </a:pPr>
            <a:r>
              <a:rPr lang="en-US" b="1" dirty="0"/>
              <a:t>2) Arrange the events chronologically</a:t>
            </a:r>
            <a:br>
              <a:rPr lang="en-US" b="1" dirty="0"/>
            </a:br>
            <a:r>
              <a:rPr lang="en-US" dirty="0"/>
              <a:t>Number the events shown in the illustration below, in the order of their occurrence 1 - 7.</a:t>
            </a:r>
          </a:p>
          <a:p>
            <a:pPr marL="0" indent="0">
              <a:buNone/>
            </a:pPr>
            <a:r>
              <a:rPr lang="en-US" dirty="0"/>
              <a:t>_________ earthquake</a:t>
            </a:r>
            <a:br>
              <a:rPr lang="en-US" dirty="0"/>
            </a:br>
            <a:r>
              <a:rPr lang="en-US" dirty="0"/>
              <a:t>_________ deposit A</a:t>
            </a:r>
            <a:br>
              <a:rPr lang="en-US" dirty="0"/>
            </a:br>
            <a:r>
              <a:rPr lang="en-US" dirty="0"/>
              <a:t>_________ deposit P</a:t>
            </a:r>
            <a:br>
              <a:rPr lang="en-US" dirty="0"/>
            </a:br>
            <a:r>
              <a:rPr lang="en-US" dirty="0"/>
              <a:t>_________ deposit G</a:t>
            </a:r>
            <a:br>
              <a:rPr lang="en-US" dirty="0"/>
            </a:br>
            <a:r>
              <a:rPr lang="en-US" dirty="0"/>
              <a:t>_________ deposit D</a:t>
            </a:r>
            <a:br>
              <a:rPr lang="en-US" dirty="0"/>
            </a:br>
            <a:r>
              <a:rPr lang="en-US" dirty="0"/>
              <a:t>_________ river cuts through (C)</a:t>
            </a:r>
            <a:br>
              <a:rPr lang="en-US" dirty="0"/>
            </a:br>
            <a:r>
              <a:rPr lang="en-US" dirty="0"/>
              <a:t>_________ deposit M</a:t>
            </a:r>
          </a:p>
        </p:txBody>
      </p:sp>
    </p:spTree>
    <p:extLst>
      <p:ext uri="{BB962C8B-B14F-4D97-AF65-F5344CB8AC3E}">
        <p14:creationId xmlns:p14="http://schemas.microsoft.com/office/powerpoint/2010/main" val="96027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7309-B842-4026-9A71-C5EAE27554C4}"/>
              </a:ext>
            </a:extLst>
          </p:cNvPr>
          <p:cNvSpPr>
            <a:spLocks noGrp="1"/>
          </p:cNvSpPr>
          <p:nvPr>
            <p:ph type="title"/>
          </p:nvPr>
        </p:nvSpPr>
        <p:spPr>
          <a:xfrm rot="5400000">
            <a:off x="7714854" y="2766218"/>
            <a:ext cx="6401596" cy="1325563"/>
          </a:xfrm>
        </p:spPr>
        <p:txBody>
          <a:bodyPr>
            <a:noAutofit/>
          </a:bodyPr>
          <a:lstStyle/>
          <a:p>
            <a:r>
              <a:rPr lang="en-US" sz="2000" dirty="0"/>
              <a:t>Create a fossil rub with your favorite plate. </a:t>
            </a:r>
            <a:br>
              <a:rPr lang="en-US" sz="2000" dirty="0"/>
            </a:br>
            <a:r>
              <a:rPr lang="en-US" sz="2000" dirty="0"/>
              <a:t>Visit </a:t>
            </a:r>
            <a:r>
              <a:rPr lang="en-US" sz="2000" dirty="0">
                <a:hlinkClick r:id="rId3"/>
              </a:rPr>
              <a:t>https://tiktaalik.uchicago.edu/fossils101.html</a:t>
            </a:r>
            <a:r>
              <a:rPr lang="en-US" sz="2000" dirty="0"/>
              <a:t> </a:t>
            </a:r>
            <a:br>
              <a:rPr lang="en-US" sz="2000" dirty="0"/>
            </a:br>
            <a:r>
              <a:rPr lang="en-US" sz="2000" dirty="0"/>
              <a:t>Using the text answer these questions:</a:t>
            </a:r>
            <a:br>
              <a:rPr lang="en-US" sz="2000" dirty="0"/>
            </a:br>
            <a:r>
              <a:rPr lang="en-US" sz="2000" dirty="0"/>
              <a:t>1. </a:t>
            </a:r>
            <a:r>
              <a:rPr lang="en-US" sz="2000" b="1" dirty="0"/>
              <a:t>After fossils are buried, how do they get to the surface to be discovered?</a:t>
            </a:r>
            <a:br>
              <a:rPr lang="en-US" sz="2000" b="1" dirty="0"/>
            </a:br>
            <a:r>
              <a:rPr lang="en-US" sz="2000" b="1" dirty="0"/>
              <a:t>2. How did scientists know where to look for </a:t>
            </a:r>
            <a:r>
              <a:rPr lang="en-US" sz="2000" b="1" i="1" dirty="0" err="1"/>
              <a:t>Tiktaalik</a:t>
            </a:r>
            <a:r>
              <a:rPr lang="en-US" sz="2000" b="1" dirty="0"/>
              <a:t>?</a:t>
            </a:r>
            <a:br>
              <a:rPr lang="en-US" sz="2000" b="1" dirty="0"/>
            </a:br>
            <a:endParaRPr lang="en-US" sz="2000" dirty="0"/>
          </a:p>
        </p:txBody>
      </p:sp>
    </p:spTree>
    <p:extLst>
      <p:ext uri="{BB962C8B-B14F-4D97-AF65-F5344CB8AC3E}">
        <p14:creationId xmlns:p14="http://schemas.microsoft.com/office/powerpoint/2010/main" val="152990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F6E6-B713-41DC-882B-B8F830412E46}"/>
              </a:ext>
            </a:extLst>
          </p:cNvPr>
          <p:cNvSpPr>
            <a:spLocks noGrp="1"/>
          </p:cNvSpPr>
          <p:nvPr>
            <p:ph type="title"/>
          </p:nvPr>
        </p:nvSpPr>
        <p:spPr>
          <a:xfrm rot="5400000">
            <a:off x="7326710" y="2766218"/>
            <a:ext cx="6492084" cy="1325563"/>
          </a:xfrm>
        </p:spPr>
        <p:txBody>
          <a:bodyPr>
            <a:noAutofit/>
          </a:bodyPr>
          <a:lstStyle/>
          <a:p>
            <a:r>
              <a:rPr lang="en-US" sz="2000" dirty="0"/>
              <a:t>Watch TED ED </a:t>
            </a:r>
            <a:r>
              <a:rPr lang="en-US" sz="2000" i="1" dirty="0"/>
              <a:t>Why are Sloths So Slow</a:t>
            </a:r>
            <a:br>
              <a:rPr lang="en-US" sz="2000" i="1" dirty="0"/>
            </a:br>
            <a:r>
              <a:rPr lang="en-US" sz="2000" dirty="0"/>
              <a:t>Sloths spend most of their time eating, resting, or sleeping; in fact, they descend from their treetops canopies just once a week, for a bathroom break. How are these creatures so low energy? </a:t>
            </a:r>
            <a:br>
              <a:rPr lang="en-US" sz="2000" dirty="0"/>
            </a:br>
            <a:r>
              <a:rPr lang="en-US" sz="2000" dirty="0"/>
              <a:t>Take 7 notes, paying attention to sloth adaptations and the idea of biogeography. </a:t>
            </a:r>
            <a:br>
              <a:rPr lang="en-US" sz="2000" dirty="0"/>
            </a:br>
            <a:r>
              <a:rPr lang="en-US" sz="2000" dirty="0"/>
              <a:t>Visit </a:t>
            </a:r>
            <a:r>
              <a:rPr lang="en-US" sz="2000" dirty="0">
                <a:hlinkClick r:id="rId3"/>
              </a:rPr>
              <a:t>https://evolution.berkeley.edu/evolibrary/article/history_16</a:t>
            </a:r>
            <a:r>
              <a:rPr lang="en-US" sz="2000" dirty="0"/>
              <a:t> for more on biogeography. </a:t>
            </a:r>
            <a:br>
              <a:rPr lang="en-US" sz="2000" dirty="0"/>
            </a:br>
            <a:endParaRPr lang="en-US" sz="2000" dirty="0"/>
          </a:p>
        </p:txBody>
      </p:sp>
    </p:spTree>
    <p:extLst>
      <p:ext uri="{BB962C8B-B14F-4D97-AF65-F5344CB8AC3E}">
        <p14:creationId xmlns:p14="http://schemas.microsoft.com/office/powerpoint/2010/main" val="291828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F6E6-B713-41DC-882B-B8F830412E46}"/>
              </a:ext>
            </a:extLst>
          </p:cNvPr>
          <p:cNvSpPr>
            <a:spLocks noGrp="1"/>
          </p:cNvSpPr>
          <p:nvPr>
            <p:ph type="title"/>
          </p:nvPr>
        </p:nvSpPr>
        <p:spPr>
          <a:xfrm rot="5400000">
            <a:off x="7669614" y="2766218"/>
            <a:ext cx="6492084" cy="1325563"/>
          </a:xfrm>
        </p:spPr>
        <p:txBody>
          <a:bodyPr>
            <a:noAutofit/>
          </a:bodyPr>
          <a:lstStyle/>
          <a:p>
            <a:r>
              <a:rPr lang="en-US" sz="2000" dirty="0"/>
              <a:t>Watch TED ED </a:t>
            </a:r>
            <a:r>
              <a:rPr lang="en-US" sz="2000" i="1" dirty="0"/>
              <a:t>Carnivorous Plants </a:t>
            </a:r>
            <a:br>
              <a:rPr lang="en-US" sz="2000" i="1" dirty="0"/>
            </a:br>
            <a:r>
              <a:rPr lang="en-US" sz="2000" dirty="0"/>
              <a:t>Record 5 different methods carnivorous plants employ to capture, lure and digest their prey. </a:t>
            </a:r>
            <a:br>
              <a:rPr lang="en-US" sz="2000" dirty="0"/>
            </a:br>
            <a:r>
              <a:rPr lang="en-US" sz="2000" dirty="0"/>
              <a:t>Even though all these plants eat prey, they are not closely related. Using your textbook/online resources, explain what is </a:t>
            </a:r>
            <a:r>
              <a:rPr lang="en-US" sz="2000" b="1" dirty="0"/>
              <a:t>convergent evolution </a:t>
            </a:r>
            <a:r>
              <a:rPr lang="en-US" sz="2000" dirty="0"/>
              <a:t>and why carnivorous plants are an excellent example. </a:t>
            </a:r>
          </a:p>
        </p:txBody>
      </p:sp>
      <p:sp>
        <p:nvSpPr>
          <p:cNvPr id="3" name="TextBox 2">
            <a:extLst>
              <a:ext uri="{FF2B5EF4-FFF2-40B4-BE49-F238E27FC236}">
                <a16:creationId xmlns:a16="http://schemas.microsoft.com/office/drawing/2014/main" id="{8442BE4D-B930-457A-B166-C2F0327D5889}"/>
              </a:ext>
            </a:extLst>
          </p:cNvPr>
          <p:cNvSpPr txBox="1"/>
          <p:nvPr/>
        </p:nvSpPr>
        <p:spPr>
          <a:xfrm rot="5400000">
            <a:off x="4273115" y="1052131"/>
            <a:ext cx="6000750" cy="4247317"/>
          </a:xfrm>
          <a:prstGeom prst="rect">
            <a:avLst/>
          </a:prstGeom>
          <a:noFill/>
        </p:spPr>
        <p:txBody>
          <a:bodyPr wrap="square" rtlCol="0">
            <a:spAutoFit/>
          </a:bodyPr>
          <a:lstStyle/>
          <a:p>
            <a:r>
              <a:rPr lang="en-US" dirty="0"/>
              <a:t>Pitcher Plants</a:t>
            </a:r>
          </a:p>
          <a:p>
            <a:endParaRPr lang="en-US" dirty="0"/>
          </a:p>
          <a:p>
            <a:endParaRPr lang="en-US" dirty="0"/>
          </a:p>
          <a:p>
            <a:endParaRPr lang="en-US" dirty="0"/>
          </a:p>
          <a:p>
            <a:endParaRPr lang="en-US" dirty="0"/>
          </a:p>
          <a:p>
            <a:endParaRPr lang="en-US" dirty="0"/>
          </a:p>
          <a:p>
            <a:r>
              <a:rPr lang="en-US" dirty="0"/>
              <a:t>Venus Fly Traps</a:t>
            </a:r>
          </a:p>
          <a:p>
            <a:endParaRPr lang="en-US" dirty="0"/>
          </a:p>
          <a:p>
            <a:endParaRPr lang="en-US" dirty="0"/>
          </a:p>
          <a:p>
            <a:endParaRPr lang="en-US" dirty="0"/>
          </a:p>
          <a:p>
            <a:endParaRPr lang="en-US" dirty="0"/>
          </a:p>
          <a:p>
            <a:endParaRPr lang="en-US" dirty="0"/>
          </a:p>
          <a:p>
            <a:endParaRPr lang="en-US" dirty="0"/>
          </a:p>
          <a:p>
            <a:r>
              <a:rPr lang="en-US" dirty="0"/>
              <a:t>Bladderworts</a:t>
            </a:r>
          </a:p>
          <a:p>
            <a:endParaRPr lang="en-US" dirty="0"/>
          </a:p>
        </p:txBody>
      </p:sp>
      <p:sp>
        <p:nvSpPr>
          <p:cNvPr id="4" name="Rectangle 3">
            <a:extLst>
              <a:ext uri="{FF2B5EF4-FFF2-40B4-BE49-F238E27FC236}">
                <a16:creationId xmlns:a16="http://schemas.microsoft.com/office/drawing/2014/main" id="{F9329496-C633-4A54-9633-6ABC2128989E}"/>
              </a:ext>
            </a:extLst>
          </p:cNvPr>
          <p:cNvSpPr/>
          <p:nvPr/>
        </p:nvSpPr>
        <p:spPr>
          <a:xfrm rot="5400000">
            <a:off x="5333486" y="5659380"/>
            <a:ext cx="6096000" cy="2031325"/>
          </a:xfrm>
          <a:prstGeom prst="rect">
            <a:avLst/>
          </a:prstGeom>
        </p:spPr>
        <p:txBody>
          <a:bodyPr>
            <a:spAutoFit/>
          </a:bodyPr>
          <a:lstStyle/>
          <a:p>
            <a:r>
              <a:rPr lang="en-US" dirty="0"/>
              <a:t>Butterworts</a:t>
            </a:r>
          </a:p>
          <a:p>
            <a:endParaRPr lang="en-US" dirty="0"/>
          </a:p>
          <a:p>
            <a:endParaRPr lang="en-US" dirty="0"/>
          </a:p>
          <a:p>
            <a:endParaRPr lang="en-US" dirty="0"/>
          </a:p>
          <a:p>
            <a:endParaRPr lang="en-US" dirty="0"/>
          </a:p>
          <a:p>
            <a:endParaRPr lang="en-US" dirty="0"/>
          </a:p>
          <a:p>
            <a:r>
              <a:rPr lang="en-US" dirty="0"/>
              <a:t>Sundews </a:t>
            </a:r>
          </a:p>
        </p:txBody>
      </p:sp>
      <p:sp>
        <p:nvSpPr>
          <p:cNvPr id="5" name="TextBox 4">
            <a:extLst>
              <a:ext uri="{FF2B5EF4-FFF2-40B4-BE49-F238E27FC236}">
                <a16:creationId xmlns:a16="http://schemas.microsoft.com/office/drawing/2014/main" id="{36CC87F3-CD2A-4C9F-8005-769957E8B56A}"/>
              </a:ext>
            </a:extLst>
          </p:cNvPr>
          <p:cNvSpPr txBox="1"/>
          <p:nvPr/>
        </p:nvSpPr>
        <p:spPr>
          <a:xfrm rot="5400000">
            <a:off x="-112931" y="3244334"/>
            <a:ext cx="6858000" cy="369332"/>
          </a:xfrm>
          <a:prstGeom prst="rect">
            <a:avLst/>
          </a:prstGeom>
          <a:noFill/>
        </p:spPr>
        <p:txBody>
          <a:bodyPr wrap="square" rtlCol="0">
            <a:spAutoFit/>
          </a:bodyPr>
          <a:lstStyle/>
          <a:p>
            <a:pPr algn="ctr"/>
            <a:r>
              <a:rPr lang="en-US" dirty="0"/>
              <a:t>Convergent Evolution:</a:t>
            </a:r>
          </a:p>
        </p:txBody>
      </p:sp>
    </p:spTree>
    <p:extLst>
      <p:ext uri="{BB962C8B-B14F-4D97-AF65-F5344CB8AC3E}">
        <p14:creationId xmlns:p14="http://schemas.microsoft.com/office/powerpoint/2010/main" val="7361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6E10E704-B47F-4398-BF50-FCF623600CF3}"/>
              </a:ext>
            </a:extLst>
          </p:cNvPr>
          <p:cNvSpPr txBox="1">
            <a:spLocks noChangeArrowheads="1"/>
          </p:cNvSpPr>
          <p:nvPr/>
        </p:nvSpPr>
        <p:spPr bwMode="auto">
          <a:xfrm>
            <a:off x="6551076" y="0"/>
            <a:ext cx="5640924" cy="5486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HOMOLOGOUS STRUCTURES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EF36E7-BD2B-41E6-A734-D11925C8D4DF}"/>
              </a:ext>
            </a:extLst>
          </p:cNvPr>
          <p:cNvPicPr>
            <a:picLocks noChangeAspect="1"/>
          </p:cNvPicPr>
          <p:nvPr/>
        </p:nvPicPr>
        <p:blipFill>
          <a:blip r:embed="rId3"/>
          <a:stretch>
            <a:fillRect/>
          </a:stretch>
        </p:blipFill>
        <p:spPr>
          <a:xfrm>
            <a:off x="7323574" y="548640"/>
            <a:ext cx="3626475" cy="6137111"/>
          </a:xfrm>
          <a:prstGeom prst="rect">
            <a:avLst/>
          </a:prstGeom>
        </p:spPr>
      </p:pic>
      <p:pic>
        <p:nvPicPr>
          <p:cNvPr id="6" name="Picture 5">
            <a:extLst>
              <a:ext uri="{FF2B5EF4-FFF2-40B4-BE49-F238E27FC236}">
                <a16:creationId xmlns:a16="http://schemas.microsoft.com/office/drawing/2014/main" id="{63EA4A6F-165E-4301-A20D-63B82BCF6869}"/>
              </a:ext>
            </a:extLst>
          </p:cNvPr>
          <p:cNvPicPr>
            <a:picLocks noChangeAspect="1"/>
          </p:cNvPicPr>
          <p:nvPr/>
        </p:nvPicPr>
        <p:blipFill>
          <a:blip r:embed="rId4"/>
          <a:stretch>
            <a:fillRect/>
          </a:stretch>
        </p:blipFill>
        <p:spPr>
          <a:xfrm>
            <a:off x="387925" y="860853"/>
            <a:ext cx="5174675" cy="5717063"/>
          </a:xfrm>
          <a:prstGeom prst="rect">
            <a:avLst/>
          </a:prstGeom>
        </p:spPr>
      </p:pic>
      <p:pic>
        <p:nvPicPr>
          <p:cNvPr id="7" name="Picture 6">
            <a:extLst>
              <a:ext uri="{FF2B5EF4-FFF2-40B4-BE49-F238E27FC236}">
                <a16:creationId xmlns:a16="http://schemas.microsoft.com/office/drawing/2014/main" id="{A4C14617-58C3-4E05-9F88-A0BFDB562C5D}"/>
              </a:ext>
            </a:extLst>
          </p:cNvPr>
          <p:cNvPicPr>
            <a:picLocks noChangeAspect="1"/>
          </p:cNvPicPr>
          <p:nvPr/>
        </p:nvPicPr>
        <p:blipFill>
          <a:blip r:embed="rId5"/>
          <a:stretch>
            <a:fillRect/>
          </a:stretch>
        </p:blipFill>
        <p:spPr>
          <a:xfrm>
            <a:off x="627022" y="83793"/>
            <a:ext cx="4696480" cy="381053"/>
          </a:xfrm>
          <a:prstGeom prst="rect">
            <a:avLst/>
          </a:prstGeom>
        </p:spPr>
      </p:pic>
      <p:cxnSp>
        <p:nvCxnSpPr>
          <p:cNvPr id="9" name="Straight Connector 8">
            <a:extLst>
              <a:ext uri="{FF2B5EF4-FFF2-40B4-BE49-F238E27FC236}">
                <a16:creationId xmlns:a16="http://schemas.microsoft.com/office/drawing/2014/main" id="{A3C0FE84-1B25-44B1-AFA7-7955A4FC4DC6}"/>
              </a:ext>
            </a:extLst>
          </p:cNvPr>
          <p:cNvCxnSpPr>
            <a:cxnSpLocks/>
          </p:cNvCxnSpPr>
          <p:nvPr/>
        </p:nvCxnSpPr>
        <p:spPr>
          <a:xfrm>
            <a:off x="6096000" y="83793"/>
            <a:ext cx="0" cy="677420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8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8178F8-87C2-458E-96D3-803A07F78535}"/>
              </a:ext>
            </a:extLst>
          </p:cNvPr>
          <p:cNvPicPr>
            <a:picLocks noChangeAspect="1"/>
          </p:cNvPicPr>
          <p:nvPr/>
        </p:nvPicPr>
        <p:blipFill rotWithShape="1">
          <a:blip r:embed="rId3"/>
          <a:srcRect l="21667" t="17466" r="23333" b="9911"/>
          <a:stretch/>
        </p:blipFill>
        <p:spPr>
          <a:xfrm>
            <a:off x="1404620" y="0"/>
            <a:ext cx="9382760" cy="6965545"/>
          </a:xfrm>
          <a:prstGeom prst="rect">
            <a:avLst/>
          </a:prstGeom>
        </p:spPr>
      </p:pic>
    </p:spTree>
    <p:extLst>
      <p:ext uri="{BB962C8B-B14F-4D97-AF65-F5344CB8AC3E}">
        <p14:creationId xmlns:p14="http://schemas.microsoft.com/office/powerpoint/2010/main" val="185311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48C6-38AA-40BD-8A92-842CC5CCE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52C85A-BB7F-4CF8-BEFD-7AA1BE13A2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6681FF7-04A5-4190-9F67-DFD8F2363D9D}"/>
              </a:ext>
            </a:extLst>
          </p:cNvPr>
          <p:cNvPicPr>
            <a:picLocks noChangeAspect="1"/>
          </p:cNvPicPr>
          <p:nvPr/>
        </p:nvPicPr>
        <p:blipFill rotWithShape="1">
          <a:blip r:embed="rId3"/>
          <a:srcRect l="22000" t="15712" r="24001" b="9911"/>
          <a:stretch/>
        </p:blipFill>
        <p:spPr>
          <a:xfrm>
            <a:off x="1016000" y="0"/>
            <a:ext cx="9184640" cy="7112484"/>
          </a:xfrm>
          <a:prstGeom prst="rect">
            <a:avLst/>
          </a:prstGeom>
        </p:spPr>
      </p:pic>
    </p:spTree>
    <p:extLst>
      <p:ext uri="{BB962C8B-B14F-4D97-AF65-F5344CB8AC3E}">
        <p14:creationId xmlns:p14="http://schemas.microsoft.com/office/powerpoint/2010/main" val="324229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60ED-23E5-4C27-B0C2-51FC577ACF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8C754A-34F1-4754-A3DB-EA1644A86AB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79BA228-2D8C-4EB3-8723-A77A524A1329}"/>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A77393B-42B9-4BDE-9D29-3AA500396794}"/>
              </a:ext>
            </a:extLst>
          </p:cNvPr>
          <p:cNvSpPr/>
          <p:nvPr/>
        </p:nvSpPr>
        <p:spPr>
          <a:xfrm>
            <a:off x="175530" y="2710934"/>
            <a:ext cx="2024593" cy="369332"/>
          </a:xfrm>
          <a:prstGeom prst="rect">
            <a:avLst/>
          </a:prstGeom>
        </p:spPr>
        <p:txBody>
          <a:bodyPr wrap="none">
            <a:spAutoFit/>
          </a:bodyPr>
          <a:lstStyle/>
          <a:p>
            <a:r>
              <a:rPr lang="en-US" b="1" dirty="0">
                <a:solidFill>
                  <a:schemeClr val="accent1"/>
                </a:solidFill>
              </a:rPr>
              <a:t>1) Catch the Culprit</a:t>
            </a:r>
          </a:p>
        </p:txBody>
      </p:sp>
    </p:spTree>
    <p:extLst>
      <p:ext uri="{BB962C8B-B14F-4D97-AF65-F5344CB8AC3E}">
        <p14:creationId xmlns:p14="http://schemas.microsoft.com/office/powerpoint/2010/main" val="263755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FC152-5F97-4D30-9587-46C4DF53391C}"/>
              </a:ext>
            </a:extLst>
          </p:cNvPr>
          <p:cNvPicPr>
            <a:picLocks noChangeAspect="1"/>
          </p:cNvPicPr>
          <p:nvPr/>
        </p:nvPicPr>
        <p:blipFill>
          <a:blip r:embed="rId3"/>
          <a:stretch>
            <a:fillRect/>
          </a:stretch>
        </p:blipFill>
        <p:spPr>
          <a:xfrm>
            <a:off x="0" y="0"/>
            <a:ext cx="2476500" cy="2857500"/>
          </a:xfrm>
          <a:prstGeom prst="rect">
            <a:avLst/>
          </a:prstGeom>
        </p:spPr>
      </p:pic>
      <p:sp>
        <p:nvSpPr>
          <p:cNvPr id="5" name="Rectangle 4">
            <a:extLst>
              <a:ext uri="{FF2B5EF4-FFF2-40B4-BE49-F238E27FC236}">
                <a16:creationId xmlns:a16="http://schemas.microsoft.com/office/drawing/2014/main" id="{55D25220-1AB7-4C9C-9B06-BC2ABA5B92F4}"/>
              </a:ext>
            </a:extLst>
          </p:cNvPr>
          <p:cNvSpPr/>
          <p:nvPr/>
        </p:nvSpPr>
        <p:spPr>
          <a:xfrm>
            <a:off x="2667000" y="76200"/>
            <a:ext cx="9296400" cy="3139321"/>
          </a:xfrm>
          <a:prstGeom prst="rect">
            <a:avLst/>
          </a:prstGeom>
        </p:spPr>
        <p:txBody>
          <a:bodyPr wrap="square">
            <a:spAutoFit/>
          </a:bodyPr>
          <a:lstStyle/>
          <a:p>
            <a:r>
              <a:rPr lang="en-US" b="0" i="0" u="none" strike="noStrike" dirty="0">
                <a:solidFill>
                  <a:srgbClr val="333333"/>
                </a:solidFill>
                <a:effectLst/>
                <a:latin typeface="Montserrat"/>
              </a:rPr>
              <a:t>Believe it or not, you have a time portal right there in your very own backyard, which can take you way back through the ages, even all the way back to the Jurassic Era! Can you see it? No? Now, don't go blaming your eyes if you don't see it. Trust me, your eyesight is just fine. The real reason why you aren't seeing it is because you are looking in the wrong direction. The time portal is located right there under your own two feet.</a:t>
            </a:r>
            <a:br>
              <a:rPr lang="en-US" dirty="0"/>
            </a:br>
            <a:br>
              <a:rPr lang="en-US" dirty="0"/>
            </a:br>
            <a:r>
              <a:rPr lang="en-US" b="0" i="0" u="none" strike="noStrike" dirty="0">
                <a:solidFill>
                  <a:srgbClr val="333333"/>
                </a:solidFill>
                <a:effectLst/>
                <a:latin typeface="Montserrat"/>
              </a:rPr>
              <a:t>The very ground that you tread upon each day is a time portal. Hidden beneath it are the mysteries of several past centuries, which can only be unraveled by the true explorers - the geologists. They are the present-day time travelers, who are able to peer through the veil of time back into the past. Today we shall learn about one of the most important geological tools around - the 'Law of Superposition'.</a:t>
            </a:r>
            <a:endParaRPr lang="en-US" dirty="0"/>
          </a:p>
        </p:txBody>
      </p:sp>
      <p:sp>
        <p:nvSpPr>
          <p:cNvPr id="6" name="Rectangle 5">
            <a:extLst>
              <a:ext uri="{FF2B5EF4-FFF2-40B4-BE49-F238E27FC236}">
                <a16:creationId xmlns:a16="http://schemas.microsoft.com/office/drawing/2014/main" id="{4346F65E-DF53-4A51-88AF-33C4BDE7CC95}"/>
              </a:ext>
            </a:extLst>
          </p:cNvPr>
          <p:cNvSpPr/>
          <p:nvPr/>
        </p:nvSpPr>
        <p:spPr>
          <a:xfrm>
            <a:off x="228600" y="3110657"/>
            <a:ext cx="11734800" cy="3416320"/>
          </a:xfrm>
          <a:prstGeom prst="rect">
            <a:avLst/>
          </a:prstGeom>
        </p:spPr>
        <p:txBody>
          <a:bodyPr wrap="square">
            <a:spAutoFit/>
          </a:bodyPr>
          <a:lstStyle/>
          <a:p>
            <a:r>
              <a:rPr lang="en-US" b="1" i="0" u="none" strike="noStrike" dirty="0">
                <a:solidFill>
                  <a:srgbClr val="0E91BE"/>
                </a:solidFill>
                <a:effectLst/>
                <a:latin typeface="Montserrat"/>
              </a:rPr>
              <a:t>Definition of the Law of Superposition</a:t>
            </a:r>
          </a:p>
          <a:p>
            <a:r>
              <a:rPr lang="en-US" b="0" i="0" u="none" strike="noStrike" dirty="0">
                <a:solidFill>
                  <a:srgbClr val="333333"/>
                </a:solidFill>
                <a:effectLst/>
                <a:latin typeface="Montserrat"/>
              </a:rPr>
              <a:t>In an undisturbed collection of sediment or rock; the layer on the top is the youngest layer, while that at the bottom is the oldest. For instance, if in a given sample, a layer of limestone is present on top of a layer of shale stone, then the limestone layer is the younger of the two.</a:t>
            </a:r>
            <a:br>
              <a:rPr lang="en-US" b="0" i="0" u="none" strike="noStrike" dirty="0">
                <a:solidFill>
                  <a:srgbClr val="333333"/>
                </a:solidFill>
                <a:effectLst/>
                <a:latin typeface="Montserrat"/>
              </a:rPr>
            </a:br>
            <a:br>
              <a:rPr lang="en-US" b="0" i="0" u="none" strike="noStrike" dirty="0">
                <a:solidFill>
                  <a:srgbClr val="333333"/>
                </a:solidFill>
                <a:effectLst/>
                <a:latin typeface="Montserrat"/>
              </a:rPr>
            </a:br>
            <a:r>
              <a:rPr lang="en-US" b="0" i="0" u="none" strike="noStrike" dirty="0">
                <a:solidFill>
                  <a:srgbClr val="333333"/>
                </a:solidFill>
                <a:effectLst/>
                <a:latin typeface="Montserrat"/>
              </a:rPr>
              <a:t>From this definition, it is clear that the law of superposition is concerned with the different layers of the Earth, and their respective ages. It helps in the determination of the age of a particular layer of earth, relative to the ages of the layers that are above and below it.</a:t>
            </a:r>
            <a:br>
              <a:rPr lang="en-US" b="0" i="0" u="none" strike="noStrike" dirty="0">
                <a:solidFill>
                  <a:srgbClr val="333333"/>
                </a:solidFill>
                <a:effectLst/>
                <a:latin typeface="Montserrat"/>
              </a:rPr>
            </a:br>
            <a:br>
              <a:rPr lang="en-US" b="0" i="0" u="none" strike="noStrike" dirty="0">
                <a:solidFill>
                  <a:srgbClr val="333333"/>
                </a:solidFill>
                <a:effectLst/>
                <a:latin typeface="Montserrat"/>
              </a:rPr>
            </a:br>
            <a:r>
              <a:rPr lang="en-US" b="0" i="0" u="none" strike="noStrike" dirty="0">
                <a:solidFill>
                  <a:srgbClr val="333333"/>
                </a:solidFill>
                <a:effectLst/>
                <a:latin typeface="Montserrat"/>
              </a:rPr>
              <a:t>The law of superposition is one of the most fundamental principles of stratigraphy - the branch of archeology which studies the geological layers of the Earth and soil. This law has a proven record of being able to accurately determine the relative ages of the different layers of soil.</a:t>
            </a:r>
          </a:p>
        </p:txBody>
      </p:sp>
    </p:spTree>
    <p:extLst>
      <p:ext uri="{BB962C8B-B14F-4D97-AF65-F5344CB8AC3E}">
        <p14:creationId xmlns:p14="http://schemas.microsoft.com/office/powerpoint/2010/main" val="291957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617B75-B43B-48CD-877B-78DE637A969E}"/>
              </a:ext>
            </a:extLst>
          </p:cNvPr>
          <p:cNvSpPr>
            <a:spLocks noGrp="1"/>
          </p:cNvSpPr>
          <p:nvPr>
            <p:ph idx="1"/>
          </p:nvPr>
        </p:nvSpPr>
        <p:spPr>
          <a:xfrm>
            <a:off x="0" y="190500"/>
            <a:ext cx="12192000" cy="5067299"/>
          </a:xfrm>
        </p:spPr>
        <p:txBody>
          <a:bodyPr>
            <a:normAutofit fontScale="85000" lnSpcReduction="20000"/>
          </a:bodyPr>
          <a:lstStyle/>
          <a:p>
            <a:pPr marL="0" indent="0">
              <a:buNone/>
            </a:pPr>
            <a:r>
              <a:rPr lang="en-US" sz="2400" b="1" dirty="0">
                <a:solidFill>
                  <a:schemeClr val="accent1"/>
                </a:solidFill>
              </a:rPr>
              <a:t>Law of Superposition: Meaning</a:t>
            </a:r>
          </a:p>
          <a:p>
            <a:pPr marL="0" indent="0">
              <a:buNone/>
            </a:pPr>
            <a:r>
              <a:rPr lang="en-US" sz="2400" dirty="0"/>
              <a:t>The formation of the different layers of soil is a result of the erosion of rocks over millions of years. Natural erosive agents such as wind, flowing water, etc., erode rocks, breaking off small particles from their surfaces. These particles, along with the minerals in them, get broken down into fine soil, which is then deposited on distant plains and other large land masses.</a:t>
            </a:r>
            <a:br>
              <a:rPr lang="en-US" sz="2400" dirty="0"/>
            </a:br>
            <a:br>
              <a:rPr lang="en-US" sz="2400" dirty="0"/>
            </a:br>
            <a:r>
              <a:rPr lang="en-US" sz="2400" dirty="0"/>
              <a:t>As this process continues, many years later, several layers of soil are formed one over the other on the site of deposition, just like the cards in a deck. The card at the bottom of the deck is always placed first while, and as the stack gets built, the one on the top is placed last. Similarly, the topmost layer of soil is the most recent one, while the bottommost is the oldest among the different layers of soil. This forms the basis of the working on the law of superposition.</a:t>
            </a:r>
            <a:br>
              <a:rPr lang="en-US" sz="2400" dirty="0"/>
            </a:br>
            <a:br>
              <a:rPr lang="en-US" sz="2400" dirty="0"/>
            </a:br>
            <a:r>
              <a:rPr lang="en-US" sz="2400" dirty="0"/>
              <a:t>The law implies that each layer of soil is younger than the one below it, and conversely, each layer of soil is older than the one that is above it. The law is also applicable to volcanic formations, wherein, molten magma erupts and spreads over older flows, solidifying into a new layer. In such formations too, each new layer formed is younger than the one below it.</a:t>
            </a:r>
          </a:p>
          <a:p>
            <a:pPr marL="0" indent="0">
              <a:buNone/>
            </a:pPr>
            <a:r>
              <a:rPr lang="en-US" sz="2400" b="1" dirty="0">
                <a:solidFill>
                  <a:schemeClr val="accent1"/>
                </a:solidFill>
              </a:rPr>
              <a:t>Catch the Culprit</a:t>
            </a:r>
          </a:p>
          <a:p>
            <a:pPr marL="0" indent="0">
              <a:buNone/>
            </a:pPr>
            <a:r>
              <a:rPr lang="en-US" sz="2400" dirty="0"/>
              <a:t>Sherlock Holmes was called to a scene of crime, where the wife of the owner of the house was murdered. It had rained during the night, so the ground was full of footprints and tire tracks. By observing these, and by interrogating the tenants of the house, Sherlock Homes was able to catch the culprit. Look at the illustration of the prints on the ground at the crime scene, followed by the result of the interrogation.</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FED32FDF-A7C8-43E1-8B2B-69579C586B7D}"/>
              </a:ext>
            </a:extLst>
          </p:cNvPr>
          <p:cNvSpPr/>
          <p:nvPr/>
        </p:nvSpPr>
        <p:spPr>
          <a:xfrm>
            <a:off x="438150" y="5061287"/>
            <a:ext cx="7715250" cy="1754326"/>
          </a:xfrm>
          <a:prstGeom prst="rect">
            <a:avLst/>
          </a:prstGeom>
        </p:spPr>
        <p:txBody>
          <a:bodyPr wrap="square">
            <a:spAutoFit/>
          </a:bodyPr>
          <a:lstStyle/>
          <a:p>
            <a:r>
              <a:rPr lang="en-US" b="0" i="0" u="none" strike="noStrike" dirty="0">
                <a:solidFill>
                  <a:srgbClr val="333333"/>
                </a:solidFill>
                <a:effectLst/>
                <a:latin typeface="Montserrat"/>
              </a:rPr>
              <a:t>1) The owner of the house drives a car.</a:t>
            </a:r>
            <a:br>
              <a:rPr lang="en-US" dirty="0"/>
            </a:br>
            <a:r>
              <a:rPr lang="en-US" b="0" i="0" u="none" strike="noStrike" dirty="0">
                <a:solidFill>
                  <a:srgbClr val="333333"/>
                </a:solidFill>
                <a:effectLst/>
                <a:latin typeface="Montserrat"/>
              </a:rPr>
              <a:t>2) The maid rides a bicycle to work.</a:t>
            </a:r>
            <a:br>
              <a:rPr lang="en-US" dirty="0"/>
            </a:br>
            <a:r>
              <a:rPr lang="en-US" b="0" i="0" u="none" strike="noStrike" dirty="0">
                <a:solidFill>
                  <a:srgbClr val="333333"/>
                </a:solidFill>
                <a:effectLst/>
                <a:latin typeface="Montserrat"/>
              </a:rPr>
              <a:t>3) The cook rides a motorcycle.</a:t>
            </a:r>
            <a:br>
              <a:rPr lang="en-US" dirty="0"/>
            </a:br>
            <a:r>
              <a:rPr lang="en-US" b="0" i="0" u="none" strike="noStrike" dirty="0">
                <a:solidFill>
                  <a:srgbClr val="333333"/>
                </a:solidFill>
                <a:effectLst/>
                <a:latin typeface="Montserrat"/>
              </a:rPr>
              <a:t>4) The butler walks to work.</a:t>
            </a:r>
            <a:br>
              <a:rPr lang="en-US" dirty="0"/>
            </a:br>
            <a:r>
              <a:rPr lang="en-US" b="0" i="0" u="none" strike="noStrike" dirty="0">
                <a:solidFill>
                  <a:srgbClr val="333333"/>
                </a:solidFill>
                <a:effectLst/>
                <a:latin typeface="Montserrat"/>
              </a:rPr>
              <a:t>5) The neighbor has a dog, and visits often.</a:t>
            </a:r>
            <a:br>
              <a:rPr lang="en-US" dirty="0"/>
            </a:br>
            <a:r>
              <a:rPr lang="en-US" b="1" i="0" u="none" strike="noStrike" dirty="0">
                <a:solidFill>
                  <a:srgbClr val="333333"/>
                </a:solidFill>
                <a:effectLst/>
                <a:latin typeface="Montserrat"/>
              </a:rPr>
              <a:t>From this information, can you determine who the culprit was?</a:t>
            </a:r>
            <a:endParaRPr lang="en-US" b="1" dirty="0"/>
          </a:p>
        </p:txBody>
      </p:sp>
    </p:spTree>
    <p:extLst>
      <p:ext uri="{BB962C8B-B14F-4D97-AF65-F5344CB8AC3E}">
        <p14:creationId xmlns:p14="http://schemas.microsoft.com/office/powerpoint/2010/main" val="277874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4214-0F4D-4C87-89EE-E31EAC469333}"/>
              </a:ext>
            </a:extLst>
          </p:cNvPr>
          <p:cNvSpPr>
            <a:spLocks noGrp="1"/>
          </p:cNvSpPr>
          <p:nvPr>
            <p:ph type="title"/>
          </p:nvPr>
        </p:nvSpPr>
        <p:spPr>
          <a:xfrm>
            <a:off x="95250" y="2919412"/>
            <a:ext cx="5257800" cy="1325563"/>
          </a:xfrm>
        </p:spPr>
        <p:txBody>
          <a:bodyPr>
            <a:normAutofit fontScale="90000"/>
          </a:bodyPr>
          <a:lstStyle/>
          <a:p>
            <a:r>
              <a:rPr lang="en-US" b="1" dirty="0"/>
              <a:t>2) Arrange the events chronologically</a:t>
            </a:r>
            <a:br>
              <a:rPr lang="en-US" b="1" dirty="0"/>
            </a:br>
            <a:r>
              <a:rPr lang="en-US" dirty="0"/>
              <a:t>Number the events shown in the illustration below, in the order of their occurrence 1 - 7.</a:t>
            </a:r>
            <a:br>
              <a:rPr lang="en-US" dirty="0"/>
            </a:br>
            <a:endParaRPr lang="en-US" dirty="0"/>
          </a:p>
        </p:txBody>
      </p:sp>
      <p:pic>
        <p:nvPicPr>
          <p:cNvPr id="4" name="Picture 3">
            <a:extLst>
              <a:ext uri="{FF2B5EF4-FFF2-40B4-BE49-F238E27FC236}">
                <a16:creationId xmlns:a16="http://schemas.microsoft.com/office/drawing/2014/main" id="{B60376CD-42EC-4D37-B125-67DE7875332B}"/>
              </a:ext>
            </a:extLst>
          </p:cNvPr>
          <p:cNvPicPr>
            <a:picLocks noChangeAspect="1"/>
          </p:cNvPicPr>
          <p:nvPr/>
        </p:nvPicPr>
        <p:blipFill>
          <a:blip r:embed="rId3"/>
          <a:stretch>
            <a:fillRect/>
          </a:stretch>
        </p:blipFill>
        <p:spPr>
          <a:xfrm>
            <a:off x="5353050" y="0"/>
            <a:ext cx="6838950" cy="6838950"/>
          </a:xfrm>
          <a:prstGeom prst="rect">
            <a:avLst/>
          </a:prstGeom>
        </p:spPr>
      </p:pic>
    </p:spTree>
    <p:extLst>
      <p:ext uri="{BB962C8B-B14F-4D97-AF65-F5344CB8AC3E}">
        <p14:creationId xmlns:p14="http://schemas.microsoft.com/office/powerpoint/2010/main" val="202186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8AA51-C81F-498D-9AFE-715281D3DEF3}"/>
              </a:ext>
            </a:extLst>
          </p:cNvPr>
          <p:cNvSpPr>
            <a:spLocks noGrp="1"/>
          </p:cNvSpPr>
          <p:nvPr>
            <p:ph idx="1"/>
          </p:nvPr>
        </p:nvSpPr>
        <p:spPr>
          <a:xfrm>
            <a:off x="203200" y="508000"/>
            <a:ext cx="11704320" cy="5892800"/>
          </a:xfrm>
        </p:spPr>
        <p:txBody>
          <a:bodyPr>
            <a:normAutofit fontScale="62500" lnSpcReduction="20000"/>
          </a:bodyPr>
          <a:lstStyle/>
          <a:p>
            <a:pPr marL="0" indent="0">
              <a:buNone/>
            </a:pPr>
            <a:r>
              <a:rPr lang="en-US" b="1" dirty="0"/>
              <a:t>Name: ________________________________________</a:t>
            </a:r>
            <a:endParaRPr lang="en-US" dirty="0"/>
          </a:p>
          <a:p>
            <a:pPr marL="0" indent="0">
              <a:buNone/>
            </a:pPr>
            <a:r>
              <a:rPr lang="en-US" dirty="0"/>
              <a:t> </a:t>
            </a:r>
          </a:p>
          <a:p>
            <a:pPr marL="0" indent="0">
              <a:buNone/>
            </a:pPr>
            <a:r>
              <a:rPr lang="en-US" b="1" dirty="0"/>
              <a:t>VESTIGIAL STRUCTURES </a:t>
            </a:r>
            <a:endParaRPr lang="en-US" dirty="0"/>
          </a:p>
          <a:p>
            <a:pPr marL="0" indent="0">
              <a:buNone/>
            </a:pPr>
            <a:r>
              <a:rPr lang="en-US" dirty="0"/>
              <a:t>An organ or part of an organ which is greatly reduced from the original form and is no longer functional or has a reduced or altered function is a vestigial structure.  Vestigial structures provide a clue to the evolutional history of a species because they are leftovers of structures found in the ancestral species.</a:t>
            </a:r>
          </a:p>
          <a:p>
            <a:pPr marL="0" indent="0">
              <a:buNone/>
            </a:pPr>
            <a:r>
              <a:rPr lang="en-US" dirty="0"/>
              <a:t>Snakes evolved from four legged animals similar to lizards.</a:t>
            </a:r>
          </a:p>
          <a:p>
            <a:pPr marL="0" indent="0">
              <a:buNone/>
            </a:pPr>
            <a:r>
              <a:rPr lang="en-US" dirty="0"/>
              <a:t>Most species of snakes have lost all traces of limbs but snakes in the boa and python family have a tiny pair of hind legs.</a:t>
            </a:r>
          </a:p>
          <a:p>
            <a:pPr marL="0" indent="0">
              <a:buNone/>
            </a:pPr>
            <a:r>
              <a:rPr lang="en-US" dirty="0"/>
              <a:t>Unlike whales, the python's vestigial legs can actually be seen as a pair of "spurs" that stick out where the body ends and the tail begins. </a:t>
            </a:r>
          </a:p>
          <a:p>
            <a:pPr marL="0" indent="0">
              <a:buNone/>
            </a:pPr>
            <a:r>
              <a:rPr lang="en-US" dirty="0"/>
              <a:t> </a:t>
            </a:r>
          </a:p>
          <a:p>
            <a:pPr marL="0" indent="0">
              <a:buNone/>
            </a:pPr>
            <a:r>
              <a:rPr lang="en-US" dirty="0"/>
              <a:t>1. Snakes have legs.  Do they use them?  Do they walk?</a:t>
            </a:r>
          </a:p>
          <a:p>
            <a:pPr marL="0" indent="0">
              <a:buNone/>
            </a:pPr>
            <a:r>
              <a:rPr lang="en-US" dirty="0"/>
              <a:t> </a:t>
            </a:r>
          </a:p>
          <a:p>
            <a:pPr marL="0" indent="0">
              <a:buNone/>
            </a:pPr>
            <a:r>
              <a:rPr lang="en-US" dirty="0"/>
              <a:t> </a:t>
            </a:r>
          </a:p>
          <a:p>
            <a:pPr marL="0" indent="0">
              <a:buNone/>
            </a:pPr>
            <a:r>
              <a:rPr lang="en-US" dirty="0"/>
              <a:t>2. Explain why snake legs are vestigial.</a:t>
            </a:r>
          </a:p>
          <a:p>
            <a:pPr marL="0" indent="0">
              <a:buNone/>
            </a:pPr>
            <a:r>
              <a:rPr lang="en-US" dirty="0"/>
              <a:t> </a:t>
            </a:r>
          </a:p>
          <a:p>
            <a:pPr marL="0" indent="0">
              <a:buNone/>
            </a:pPr>
            <a:r>
              <a:rPr lang="en-US" dirty="0"/>
              <a:t> </a:t>
            </a:r>
          </a:p>
          <a:p>
            <a:pPr marL="0" indent="0">
              <a:buNone/>
            </a:pPr>
            <a:r>
              <a:rPr lang="en-US" dirty="0"/>
              <a:t>3. Explain how a vestigial organ is evidence of evolution.</a:t>
            </a:r>
          </a:p>
          <a:p>
            <a:pPr marL="0" indent="0">
              <a:buNone/>
            </a:pPr>
            <a:br>
              <a:rPr lang="en-US" dirty="0"/>
            </a:br>
            <a:r>
              <a:rPr lang="en-US" dirty="0"/>
              <a:t> </a:t>
            </a:r>
          </a:p>
          <a:p>
            <a:pPr marL="0" indent="0">
              <a:buNone/>
            </a:pPr>
            <a:endParaRPr lang="en-US" dirty="0"/>
          </a:p>
        </p:txBody>
      </p:sp>
    </p:spTree>
    <p:extLst>
      <p:ext uri="{BB962C8B-B14F-4D97-AF65-F5344CB8AC3E}">
        <p14:creationId xmlns:p14="http://schemas.microsoft.com/office/powerpoint/2010/main" val="1031672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762</Words>
  <Application>Microsoft Office PowerPoint</Application>
  <PresentationFormat>Widescreen</PresentationFormat>
  <Paragraphs>198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Montserrat</vt:lpstr>
      <vt:lpstr>Times New Roman</vt:lpstr>
      <vt:lpstr>Office Theme</vt:lpstr>
      <vt:lpstr>Evidence for Evolution Stations</vt:lpstr>
      <vt:lpstr>PowerPoint Presentation</vt:lpstr>
      <vt:lpstr>PowerPoint Presentation</vt:lpstr>
      <vt:lpstr>PowerPoint Presentation</vt:lpstr>
      <vt:lpstr>PowerPoint Presentation</vt:lpstr>
      <vt:lpstr>PowerPoint Presentation</vt:lpstr>
      <vt:lpstr>PowerPoint Presentation</vt:lpstr>
      <vt:lpstr>2) Arrange the events chronologically Number the events shown in the illustration below, in the order of their occurrence 1 - 7. </vt:lpstr>
      <vt:lpstr>PowerPoint Presentation</vt:lpstr>
      <vt:lpstr>PowerPoint Presentation</vt:lpstr>
      <vt:lpstr>PowerPoint Presentation</vt:lpstr>
      <vt:lpstr>PowerPoint Presentation</vt:lpstr>
      <vt:lpstr>The law of superposition proves to be a useful tool for establishing the interrelation between different layers of soil in terms of their respective ages. It forms an integral part of modern-day geology and other natural sciences.</vt:lpstr>
      <vt:lpstr>Create a fossil rub with your favorite plate.  Visit https://tiktaalik.uchicago.edu/fossils101.html  Using the text answer these questions: 1. After fossils are buried, how do they get to the surface to be discovered? 2. How did scientists know where to look for Tiktaalik? </vt:lpstr>
      <vt:lpstr>Watch TED ED Why are Sloths So Slow Sloths spend most of their time eating, resting, or sleeping; in fact, they descend from their treetops canopies just once a week, for a bathroom break. How are these creatures so low energy?  Take 7 notes, paying attention to sloth adaptations and the idea of biogeography.  Visit https://evolution.berkeley.edu/evolibrary/article/history_16 for more on biogeography.  </vt:lpstr>
      <vt:lpstr>Watch TED ED Carnivorous Plants  Record 5 different methods carnivorous plants employ to capture, lure and digest their prey.  Even though all these plants eat prey, they are not closely related. Using your textbook/online resources, explain what is convergent evolution and why carnivorous plants are an excellent example.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Coogan</dc:creator>
  <cp:lastModifiedBy>Vazquez, Bertha M.</cp:lastModifiedBy>
  <cp:revision>20</cp:revision>
  <dcterms:created xsi:type="dcterms:W3CDTF">2019-03-10T19:47:33Z</dcterms:created>
  <dcterms:modified xsi:type="dcterms:W3CDTF">2019-04-02T13:45:40Z</dcterms:modified>
</cp:coreProperties>
</file>