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4" r:id="rId11"/>
    <p:sldId id="265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1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8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89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7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3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0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1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15A7C6-9272-4A2F-8237-90E68EBD4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E250-E679-4971-B2B1-19FE3F8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36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nbb.cornell.edu/neurobio/websterlab/10%20Misunderstandings%20-%20SHORT.pdf" TargetMode="External"/><Relationship Id="rId2" Type="http://schemas.openxmlformats.org/officeDocument/2006/relationships/hyperlink" Target="https://evolution.berkeley.edu/evolibrary/misconceptions_faq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cse.ngo/misconception-monday-myth-de-evolution-part-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volution.berkeley.edu/evolibrary/news/070901_headlin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Play…Spot the Misconception!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Evolution Edition</a:t>
            </a:r>
          </a:p>
        </p:txBody>
      </p:sp>
    </p:spTree>
    <p:extLst>
      <p:ext uri="{BB962C8B-B14F-4D97-AF65-F5344CB8AC3E}">
        <p14:creationId xmlns:p14="http://schemas.microsoft.com/office/powerpoint/2010/main" val="17178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 #4 and Misconception #5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2" y="2189018"/>
            <a:ext cx="10153881" cy="2738558"/>
          </a:xfrm>
        </p:spPr>
      </p:pic>
    </p:spTree>
    <p:extLst>
      <p:ext uri="{BB962C8B-B14F-4D97-AF65-F5344CB8AC3E}">
        <p14:creationId xmlns:p14="http://schemas.microsoft.com/office/powerpoint/2010/main" val="315275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 #4 = Evolution has a goal in mind that it is working to achieve.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466109"/>
            <a:ext cx="8946541" cy="12120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Although many headlines personify evolution and present it as a cognizant entity that is progressively trying to improve species, that is not actually how evolution works.</a:t>
            </a:r>
          </a:p>
          <a:p>
            <a:r>
              <a:rPr lang="en-US" dirty="0"/>
              <a:t>Evolution doesn’t have a brain or foresight.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6111" y="3796771"/>
            <a:ext cx="8728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rgbClr val="EBEBEB"/>
                </a:solidFill>
                <a:ea typeface="+mj-ea"/>
                <a:cs typeface="+mj-cs"/>
              </a:rPr>
              <a:t>Misconception #5 = Evolution can stop once it is “finished”.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3312" y="5300374"/>
            <a:ext cx="8946541" cy="87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Evolution does not have an “end goal”.  </a:t>
            </a:r>
          </a:p>
          <a:p>
            <a:r>
              <a:rPr lang="en-US" dirty="0"/>
              <a:t>Evolution is constantly happening and species never stop changing.</a:t>
            </a:r>
          </a:p>
        </p:txBody>
      </p:sp>
    </p:spTree>
    <p:extLst>
      <p:ext uri="{BB962C8B-B14F-4D97-AF65-F5344CB8AC3E}">
        <p14:creationId xmlns:p14="http://schemas.microsoft.com/office/powerpoint/2010/main" val="130412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 #6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01" y="1537831"/>
            <a:ext cx="5160541" cy="5043078"/>
          </a:xfrm>
        </p:spPr>
      </p:pic>
    </p:spTree>
    <p:extLst>
      <p:ext uri="{BB962C8B-B14F-4D97-AF65-F5344CB8AC3E}">
        <p14:creationId xmlns:p14="http://schemas.microsoft.com/office/powerpoint/2010/main" val="52138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20107" cy="1400530"/>
          </a:xfrm>
        </p:spPr>
        <p:txBody>
          <a:bodyPr/>
          <a:lstStyle/>
          <a:p>
            <a:r>
              <a:rPr lang="en-US" sz="4000" dirty="0"/>
              <a:t>Misconception #6 = Natural Selection will always favor selfish individuals and behaviors.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12473"/>
            <a:ext cx="8946541" cy="3435926"/>
          </a:xfrm>
        </p:spPr>
        <p:txBody>
          <a:bodyPr>
            <a:normAutofit/>
          </a:bodyPr>
          <a:lstStyle/>
          <a:p>
            <a:r>
              <a:rPr lang="en-US" sz="2400" dirty="0"/>
              <a:t>“Survival of the Fittest” has become synonymous with strong, selfish behavior, but natural selection can also explain cooperation and altruism.</a:t>
            </a:r>
          </a:p>
          <a:p>
            <a:r>
              <a:rPr lang="en-US" sz="2400" dirty="0"/>
              <a:t>If cooperation increases the overall fitness of a population, it will be selected for over other populations that do not cooperate and have lower fitness.</a:t>
            </a:r>
          </a:p>
          <a:p>
            <a:pPr lvl="1"/>
            <a:r>
              <a:rPr lang="en-US" sz="2000" dirty="0"/>
              <a:t>See “Evolutionary Game Theory”</a:t>
            </a:r>
          </a:p>
        </p:txBody>
      </p:sp>
    </p:spTree>
    <p:extLst>
      <p:ext uri="{BB962C8B-B14F-4D97-AF65-F5344CB8AC3E}">
        <p14:creationId xmlns:p14="http://schemas.microsoft.com/office/powerpoint/2010/main" val="258678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teach about Misconceptions: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https://evolution.berkeley.edu/evolibrary/misconceptions_faq.php</a:t>
            </a:r>
            <a:endParaRPr lang="en-US" dirty="0"/>
          </a:p>
          <a:p>
            <a:r>
              <a:rPr lang="en-US" dirty="0">
                <a:hlinkClick r:id="rId3"/>
              </a:rPr>
              <a:t>http://pages.nbb.cornell.edu/neurobio/websterlab/10%20Misunderstandings%20-%20SHORT.pdf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5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 #1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03640"/>
            <a:ext cx="5715961" cy="4944760"/>
          </a:xfrm>
        </p:spPr>
      </p:pic>
    </p:spTree>
    <p:extLst>
      <p:ext uri="{BB962C8B-B14F-4D97-AF65-F5344CB8AC3E}">
        <p14:creationId xmlns:p14="http://schemas.microsoft.com/office/powerpoint/2010/main" val="343736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 #1 = De-evolution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555673"/>
            <a:ext cx="8946541" cy="69272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https://ncse.ngo/misconception-monday-myth-de-evolution-part-2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6691" y="1717963"/>
            <a:ext cx="91631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no such thing as De-evolution, Re-evolution, Reverse evolution, or Forward or Backward evolution.</a:t>
            </a:r>
          </a:p>
          <a:p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only evolution and how populations respond to unique selective pressures in their ecosystems.</a:t>
            </a:r>
          </a:p>
        </p:txBody>
      </p:sp>
    </p:spTree>
    <p:extLst>
      <p:ext uri="{BB962C8B-B14F-4D97-AF65-F5344CB8AC3E}">
        <p14:creationId xmlns:p14="http://schemas.microsoft.com/office/powerpoint/2010/main" val="184632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 #2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4" y="1333613"/>
            <a:ext cx="6201046" cy="4914787"/>
          </a:xfrm>
        </p:spPr>
      </p:pic>
    </p:spTree>
    <p:extLst>
      <p:ext uri="{BB962C8B-B14F-4D97-AF65-F5344CB8AC3E}">
        <p14:creationId xmlns:p14="http://schemas.microsoft.com/office/powerpoint/2010/main" val="153980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452718"/>
            <a:ext cx="10155382" cy="1400530"/>
          </a:xfrm>
        </p:spPr>
        <p:txBody>
          <a:bodyPr/>
          <a:lstStyle/>
          <a:p>
            <a:r>
              <a:rPr lang="en-US" dirty="0"/>
              <a:t>Misconception #2 = Every hominid fossil found was a direct ancestor of modern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2646218"/>
            <a:ext cx="9467962" cy="3602180"/>
          </a:xfrm>
        </p:spPr>
        <p:txBody>
          <a:bodyPr>
            <a:normAutofit/>
          </a:bodyPr>
          <a:lstStyle/>
          <a:p>
            <a:r>
              <a:rPr lang="en-US" sz="2400" dirty="0"/>
              <a:t>Human evolution (like all evolution) is branched and complicated, not simple and linear.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Multiple human species existed at the</a:t>
            </a:r>
          </a:p>
          <a:p>
            <a:pPr marL="0" indent="0">
              <a:buNone/>
            </a:pPr>
            <a:r>
              <a:rPr lang="en-US" sz="2400" dirty="0"/>
              <a:t>	same time as </a:t>
            </a:r>
            <a:r>
              <a:rPr lang="en-US" sz="2400" i="1" dirty="0"/>
              <a:t>Homo sapiens</a:t>
            </a:r>
            <a:r>
              <a:rPr lang="en-US" sz="2400" dirty="0"/>
              <a:t>.</a:t>
            </a:r>
          </a:p>
        </p:txBody>
      </p:sp>
      <p:pic>
        <p:nvPicPr>
          <p:cNvPr id="1026" name="Picture 2" descr="Image result for human evolution tre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13" y="3191072"/>
            <a:ext cx="5218832" cy="34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4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 #3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63" y="1662954"/>
            <a:ext cx="8947150" cy="4146456"/>
          </a:xfrm>
        </p:spPr>
      </p:pic>
    </p:spTree>
    <p:extLst>
      <p:ext uri="{BB962C8B-B14F-4D97-AF65-F5344CB8AC3E}">
        <p14:creationId xmlns:p14="http://schemas.microsoft.com/office/powerpoint/2010/main" val="25436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 #3 = Evolution is a “Theory in Crisis”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708073"/>
            <a:ext cx="8946541" cy="54032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https://evolution.berkeley.edu/evolibrary/news/070901_headlines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3311" y="2175163"/>
            <a:ext cx="89465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Evolution is often presented as a “Theory in crisis” in which one single discovery will cause scientists to throw out everything that we know about evolution and completely rewrite textbooks.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a misrepresentation of how the process of science actually works.</a:t>
            </a:r>
          </a:p>
        </p:txBody>
      </p:sp>
    </p:spTree>
    <p:extLst>
      <p:ext uri="{BB962C8B-B14F-4D97-AF65-F5344CB8AC3E}">
        <p14:creationId xmlns:p14="http://schemas.microsoft.com/office/powerpoint/2010/main" val="123115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Misconception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as darwin wrong 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5"/>
          <a:stretch/>
        </p:blipFill>
        <p:spPr bwMode="auto">
          <a:xfrm>
            <a:off x="0" y="1540036"/>
            <a:ext cx="3588327" cy="53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s darwin wrong 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/>
          <a:stretch/>
        </p:blipFill>
        <p:spPr bwMode="auto">
          <a:xfrm>
            <a:off x="4710833" y="3348784"/>
            <a:ext cx="2382693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gwj8xTm9lu0/UZFDtlsLJ9I/AAAAAAAABq8/HF9UMAXkWRQ/s320/New_Scientist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33" y="1540036"/>
            <a:ext cx="3975968" cy="53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8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Misconception #3.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times, sensationalized headlines such as “Darwin was wrong” or “Everything you thought you knew was a LIE” are used by publishers to hook people in to picking up their magazines or used online as #</a:t>
            </a:r>
            <a:r>
              <a:rPr lang="en-US" dirty="0" err="1"/>
              <a:t>ClickBait</a:t>
            </a:r>
            <a:r>
              <a:rPr lang="en-US" dirty="0"/>
              <a:t>.</a:t>
            </a:r>
          </a:p>
          <a:p>
            <a:r>
              <a:rPr lang="en-US" dirty="0"/>
              <a:t>These headlines can perpetuate the misconception that evolution is a theory in crisis because most people won’t actually get past the headline.  If they would read the article after the headline, they would see that these things are over-exaggerations and what we knew before wasn’t WRONG, it was just oversimplified or incomplete.</a:t>
            </a:r>
          </a:p>
        </p:txBody>
      </p:sp>
    </p:spTree>
    <p:extLst>
      <p:ext uri="{BB962C8B-B14F-4D97-AF65-F5344CB8AC3E}">
        <p14:creationId xmlns:p14="http://schemas.microsoft.com/office/powerpoint/2010/main" val="3504425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</TotalTime>
  <Words>503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Let’s Play…Spot the Misconception!</vt:lpstr>
      <vt:lpstr>Misconception #1</vt:lpstr>
      <vt:lpstr>Misconception #1 = De-evolution</vt:lpstr>
      <vt:lpstr>Misconception #2</vt:lpstr>
      <vt:lpstr>Misconception #2 = Every hominid fossil found was a direct ancestor of modern humans</vt:lpstr>
      <vt:lpstr>Misconception #3</vt:lpstr>
      <vt:lpstr>Misconception #3 = Evolution is a “Theory in Crisis”</vt:lpstr>
      <vt:lpstr>Extension of Misconception #3</vt:lpstr>
      <vt:lpstr>Extension of Misconception #3.</vt:lpstr>
      <vt:lpstr>Misconception #4 and Misconception #5</vt:lpstr>
      <vt:lpstr>Misconception #4 = Evolution has a goal in mind that it is working to achieve.</vt:lpstr>
      <vt:lpstr>Misconception #6</vt:lpstr>
      <vt:lpstr>Misconception #6 = Natural Selection will always favor selfish individuals and behaviors.</vt:lpstr>
      <vt:lpstr>Resources to teach about Misconceptions:</vt:lpstr>
    </vt:vector>
  </TitlesOfParts>
  <Company>VPSB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Play…Spot the Misconception!</dc:title>
  <dc:creator>Blake Touchet</dc:creator>
  <cp:lastModifiedBy>Bertha Vazquez</cp:lastModifiedBy>
  <cp:revision>12</cp:revision>
  <dcterms:created xsi:type="dcterms:W3CDTF">2019-11-25T17:12:08Z</dcterms:created>
  <dcterms:modified xsi:type="dcterms:W3CDTF">2021-09-12T23:40:29Z</dcterms:modified>
</cp:coreProperties>
</file>